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4"/>
  </p:notesMasterIdLst>
  <p:sldIdLst>
    <p:sldId id="256" r:id="rId2"/>
    <p:sldId id="258" r:id="rId3"/>
    <p:sldId id="260" r:id="rId4"/>
    <p:sldId id="261" r:id="rId5"/>
    <p:sldId id="262" r:id="rId6"/>
    <p:sldId id="263" r:id="rId7"/>
    <p:sldId id="264" r:id="rId8"/>
    <p:sldId id="265" r:id="rId9"/>
    <p:sldId id="266" r:id="rId10"/>
    <p:sldId id="267" r:id="rId11"/>
    <p:sldId id="268" r:id="rId12"/>
    <p:sldId id="269"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3" d="100"/>
          <a:sy n="73" d="100"/>
        </p:scale>
        <p:origin x="-3016" y="-211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notesMaster" Target="notesMasters/notesMaster1.xml"/><Relationship Id="rId15" Type="http://schemas.openxmlformats.org/officeDocument/2006/relationships/printerSettings" Target="printerSettings/printerSettings1.bin"/><Relationship Id="rId16" Type="http://schemas.openxmlformats.org/officeDocument/2006/relationships/presProps" Target="presProps.xml"/><Relationship Id="rId17" Type="http://schemas.openxmlformats.org/officeDocument/2006/relationships/viewProps" Target="viewProps.xml"/><Relationship Id="rId18" Type="http://schemas.openxmlformats.org/officeDocument/2006/relationships/theme" Target="theme/theme1.xml"/><Relationship Id="rId19"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3D895BA-D80A-4D96-8B40-5A57D23E38ED}" type="datetimeFigureOut">
              <a:rPr lang="en-GB" smtClean="0"/>
              <a:pPr/>
              <a:t>08/07/2014</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1E14DB6-539C-44AA-914F-B437E902CA6D}" type="slidenum">
              <a:rPr lang="en-GB" smtClean="0"/>
              <a:pPr/>
              <a:t>‹#›</a:t>
            </a:fld>
            <a:endParaRPr lang="en-GB"/>
          </a:p>
        </p:txBody>
      </p:sp>
    </p:spTree>
    <p:extLst>
      <p:ext uri="{BB962C8B-B14F-4D97-AF65-F5344CB8AC3E}">
        <p14:creationId xmlns:p14="http://schemas.microsoft.com/office/powerpoint/2010/main" val="214144782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21E14DB6-539C-44AA-914F-B437E902CA6D}" type="slidenum">
              <a:rPr lang="en-GB" smtClean="0"/>
              <a:pPr/>
              <a:t>4</a:t>
            </a:fld>
            <a:endParaRPr lang="en-GB"/>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smtClean="0"/>
              <a:t>Click to edit Master subtitle style</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BC78D327-8C7F-4B03-9EE2-58DBDCFB4282}" type="datetimeFigureOut">
              <a:rPr lang="en-GB" smtClean="0"/>
              <a:pPr/>
              <a:t>08/07/2014</a:t>
            </a:fld>
            <a:endParaRPr lang="en-GB"/>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GB"/>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176B0741-158D-4434-A6C5-67F233EA2218}" type="slidenum">
              <a:rPr lang="en-GB" smtClean="0"/>
              <a:pPr/>
              <a:t>‹#›</a:t>
            </a:fld>
            <a:endParaRPr lang="en-GB"/>
          </a:p>
        </p:txBody>
      </p:sp>
    </p:spTree>
    <p:extLst>
      <p:ext uri="{BB962C8B-B14F-4D97-AF65-F5344CB8AC3E}">
        <p14:creationId xmlns:p14="http://schemas.microsoft.com/office/powerpoint/2010/main" val="29550223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BC78D327-8C7F-4B03-9EE2-58DBDCFB4282}" type="datetimeFigureOut">
              <a:rPr lang="en-GB" smtClean="0"/>
              <a:pPr/>
              <a:t>08/07/2014</a:t>
            </a:fld>
            <a:endParaRPr lang="en-GB"/>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GB"/>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176B0741-158D-4434-A6C5-67F233EA2218}" type="slidenum">
              <a:rPr lang="en-GB" smtClean="0"/>
              <a:pPr/>
              <a:t>‹#›</a:t>
            </a:fld>
            <a:endParaRPr lang="en-GB"/>
          </a:p>
        </p:txBody>
      </p:sp>
    </p:spTree>
    <p:extLst>
      <p:ext uri="{BB962C8B-B14F-4D97-AF65-F5344CB8AC3E}">
        <p14:creationId xmlns:p14="http://schemas.microsoft.com/office/powerpoint/2010/main" val="29791490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GB"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BC78D327-8C7F-4B03-9EE2-58DBDCFB4282}" type="datetimeFigureOut">
              <a:rPr lang="en-GB" smtClean="0"/>
              <a:pPr/>
              <a:t>08/07/2014</a:t>
            </a:fld>
            <a:endParaRPr lang="en-GB"/>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GB"/>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176B0741-158D-4434-A6C5-67F233EA2218}" type="slidenum">
              <a:rPr lang="en-GB" smtClean="0"/>
              <a:pPr/>
              <a:t>‹#›</a:t>
            </a:fld>
            <a:endParaRPr lang="en-GB"/>
          </a:p>
        </p:txBody>
      </p:sp>
    </p:spTree>
    <p:extLst>
      <p:ext uri="{BB962C8B-B14F-4D97-AF65-F5344CB8AC3E}">
        <p14:creationId xmlns:p14="http://schemas.microsoft.com/office/powerpoint/2010/main" val="21484626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idx="1"/>
          </p:nvPr>
        </p:nvSpPr>
        <p:spPr/>
        <p:txBody>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BC78D327-8C7F-4B03-9EE2-58DBDCFB4282}" type="datetimeFigureOut">
              <a:rPr lang="en-GB" smtClean="0"/>
              <a:pPr/>
              <a:t>08/07/2014</a:t>
            </a:fld>
            <a:endParaRPr lang="en-GB"/>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GB"/>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176B0741-158D-4434-A6C5-67F233EA2218}" type="slidenum">
              <a:rPr lang="en-GB" smtClean="0"/>
              <a:pPr/>
              <a:t>‹#›</a:t>
            </a:fld>
            <a:endParaRPr lang="en-GB"/>
          </a:p>
        </p:txBody>
      </p:sp>
    </p:spTree>
    <p:extLst>
      <p:ext uri="{BB962C8B-B14F-4D97-AF65-F5344CB8AC3E}">
        <p14:creationId xmlns:p14="http://schemas.microsoft.com/office/powerpoint/2010/main" val="13920470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smtClean="0"/>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BC78D327-8C7F-4B03-9EE2-58DBDCFB4282}" type="datetimeFigureOut">
              <a:rPr lang="en-GB" smtClean="0"/>
              <a:pPr/>
              <a:t>08/07/2014</a:t>
            </a:fld>
            <a:endParaRPr lang="en-GB"/>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GB"/>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176B0741-158D-4434-A6C5-67F233EA2218}" type="slidenum">
              <a:rPr lang="en-GB" smtClean="0"/>
              <a:pPr/>
              <a:t>‹#›</a:t>
            </a:fld>
            <a:endParaRPr lang="en-GB"/>
          </a:p>
        </p:txBody>
      </p:sp>
    </p:spTree>
    <p:extLst>
      <p:ext uri="{BB962C8B-B14F-4D97-AF65-F5344CB8AC3E}">
        <p14:creationId xmlns:p14="http://schemas.microsoft.com/office/powerpoint/2010/main" val="33601320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BC78D327-8C7F-4B03-9EE2-58DBDCFB4282}" type="datetimeFigureOut">
              <a:rPr lang="en-GB" smtClean="0"/>
              <a:pPr/>
              <a:t>08/07/2014</a:t>
            </a:fld>
            <a:endParaRPr lang="en-GB"/>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GB"/>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176B0741-158D-4434-A6C5-67F233EA2218}" type="slidenum">
              <a:rPr lang="en-GB" smtClean="0"/>
              <a:pPr/>
              <a:t>‹#›</a:t>
            </a:fld>
            <a:endParaRPr lang="en-GB"/>
          </a:p>
        </p:txBody>
      </p:sp>
    </p:spTree>
    <p:extLst>
      <p:ext uri="{BB962C8B-B14F-4D97-AF65-F5344CB8AC3E}">
        <p14:creationId xmlns:p14="http://schemas.microsoft.com/office/powerpoint/2010/main" val="42329285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GB"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7" name="Date Placeholder 6"/>
          <p:cNvSpPr>
            <a:spLocks noGrp="1"/>
          </p:cNvSpPr>
          <p:nvPr>
            <p:ph type="dt" sz="half" idx="10"/>
          </p:nvPr>
        </p:nvSpPr>
        <p:spPr>
          <a:xfrm>
            <a:off x="457200" y="6356350"/>
            <a:ext cx="2133600" cy="365125"/>
          </a:xfrm>
          <a:prstGeom prst="rect">
            <a:avLst/>
          </a:prstGeom>
        </p:spPr>
        <p:txBody>
          <a:bodyPr/>
          <a:lstStyle/>
          <a:p>
            <a:fld id="{BC78D327-8C7F-4B03-9EE2-58DBDCFB4282}" type="datetimeFigureOut">
              <a:rPr lang="en-GB" smtClean="0"/>
              <a:pPr/>
              <a:t>08/07/2014</a:t>
            </a:fld>
            <a:endParaRPr lang="en-GB"/>
          </a:p>
        </p:txBody>
      </p:sp>
      <p:sp>
        <p:nvSpPr>
          <p:cNvPr id="8" name="Footer Placeholder 7"/>
          <p:cNvSpPr>
            <a:spLocks noGrp="1"/>
          </p:cNvSpPr>
          <p:nvPr>
            <p:ph type="ftr" sz="quarter" idx="11"/>
          </p:nvPr>
        </p:nvSpPr>
        <p:spPr>
          <a:xfrm>
            <a:off x="3124200" y="6356350"/>
            <a:ext cx="2895600" cy="365125"/>
          </a:xfrm>
          <a:prstGeom prst="rect">
            <a:avLst/>
          </a:prstGeom>
        </p:spPr>
        <p:txBody>
          <a:bodyPr/>
          <a:lstStyle/>
          <a:p>
            <a:endParaRPr lang="en-GB"/>
          </a:p>
        </p:txBody>
      </p:sp>
      <p:sp>
        <p:nvSpPr>
          <p:cNvPr id="9" name="Slide Number Placeholder 8"/>
          <p:cNvSpPr>
            <a:spLocks noGrp="1"/>
          </p:cNvSpPr>
          <p:nvPr>
            <p:ph type="sldNum" sz="quarter" idx="12"/>
          </p:nvPr>
        </p:nvSpPr>
        <p:spPr>
          <a:xfrm>
            <a:off x="6553200" y="6356350"/>
            <a:ext cx="2133600" cy="365125"/>
          </a:xfrm>
          <a:prstGeom prst="rect">
            <a:avLst/>
          </a:prstGeom>
        </p:spPr>
        <p:txBody>
          <a:bodyPr/>
          <a:lstStyle/>
          <a:p>
            <a:fld id="{176B0741-158D-4434-A6C5-67F233EA2218}" type="slidenum">
              <a:rPr lang="en-GB" smtClean="0"/>
              <a:pPr/>
              <a:t>‹#›</a:t>
            </a:fld>
            <a:endParaRPr lang="en-GB"/>
          </a:p>
        </p:txBody>
      </p:sp>
    </p:spTree>
    <p:extLst>
      <p:ext uri="{BB962C8B-B14F-4D97-AF65-F5344CB8AC3E}">
        <p14:creationId xmlns:p14="http://schemas.microsoft.com/office/powerpoint/2010/main" val="40468359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Date Placeholder 2"/>
          <p:cNvSpPr>
            <a:spLocks noGrp="1"/>
          </p:cNvSpPr>
          <p:nvPr>
            <p:ph type="dt" sz="half" idx="10"/>
          </p:nvPr>
        </p:nvSpPr>
        <p:spPr>
          <a:xfrm>
            <a:off x="457200" y="6356350"/>
            <a:ext cx="2133600" cy="365125"/>
          </a:xfrm>
          <a:prstGeom prst="rect">
            <a:avLst/>
          </a:prstGeom>
        </p:spPr>
        <p:txBody>
          <a:bodyPr/>
          <a:lstStyle/>
          <a:p>
            <a:fld id="{BC78D327-8C7F-4B03-9EE2-58DBDCFB4282}" type="datetimeFigureOut">
              <a:rPr lang="en-GB" smtClean="0"/>
              <a:pPr/>
              <a:t>08/07/2014</a:t>
            </a:fld>
            <a:endParaRPr lang="en-GB"/>
          </a:p>
        </p:txBody>
      </p:sp>
      <p:sp>
        <p:nvSpPr>
          <p:cNvPr id="4" name="Footer Placeholder 3"/>
          <p:cNvSpPr>
            <a:spLocks noGrp="1"/>
          </p:cNvSpPr>
          <p:nvPr>
            <p:ph type="ftr" sz="quarter" idx="11"/>
          </p:nvPr>
        </p:nvSpPr>
        <p:spPr>
          <a:xfrm>
            <a:off x="3124200" y="6356350"/>
            <a:ext cx="2895600" cy="365125"/>
          </a:xfrm>
          <a:prstGeom prst="rect">
            <a:avLst/>
          </a:prstGeom>
        </p:spPr>
        <p:txBody>
          <a:bodyPr/>
          <a:lstStyle/>
          <a:p>
            <a:endParaRPr lang="en-GB"/>
          </a:p>
        </p:txBody>
      </p:sp>
      <p:sp>
        <p:nvSpPr>
          <p:cNvPr id="5" name="Slide Number Placeholder 4"/>
          <p:cNvSpPr>
            <a:spLocks noGrp="1"/>
          </p:cNvSpPr>
          <p:nvPr>
            <p:ph type="sldNum" sz="quarter" idx="12"/>
          </p:nvPr>
        </p:nvSpPr>
        <p:spPr>
          <a:xfrm>
            <a:off x="6553200" y="6356350"/>
            <a:ext cx="2133600" cy="365125"/>
          </a:xfrm>
          <a:prstGeom prst="rect">
            <a:avLst/>
          </a:prstGeom>
        </p:spPr>
        <p:txBody>
          <a:bodyPr/>
          <a:lstStyle/>
          <a:p>
            <a:fld id="{176B0741-158D-4434-A6C5-67F233EA2218}" type="slidenum">
              <a:rPr lang="en-GB" smtClean="0"/>
              <a:pPr/>
              <a:t>‹#›</a:t>
            </a:fld>
            <a:endParaRPr lang="en-GB"/>
          </a:p>
        </p:txBody>
      </p:sp>
    </p:spTree>
    <p:extLst>
      <p:ext uri="{BB962C8B-B14F-4D97-AF65-F5344CB8AC3E}">
        <p14:creationId xmlns:p14="http://schemas.microsoft.com/office/powerpoint/2010/main" val="13548652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fld id="{BC78D327-8C7F-4B03-9EE2-58DBDCFB4282}" type="datetimeFigureOut">
              <a:rPr lang="en-GB" smtClean="0"/>
              <a:pPr/>
              <a:t>08/07/2014</a:t>
            </a:fld>
            <a:endParaRPr lang="en-GB"/>
          </a:p>
        </p:txBody>
      </p:sp>
      <p:sp>
        <p:nvSpPr>
          <p:cNvPr id="3" name="Footer Placeholder 2"/>
          <p:cNvSpPr>
            <a:spLocks noGrp="1"/>
          </p:cNvSpPr>
          <p:nvPr>
            <p:ph type="ftr" sz="quarter" idx="11"/>
          </p:nvPr>
        </p:nvSpPr>
        <p:spPr>
          <a:xfrm>
            <a:off x="3124200" y="6356350"/>
            <a:ext cx="2895600" cy="365125"/>
          </a:xfrm>
          <a:prstGeom prst="rect">
            <a:avLst/>
          </a:prstGeom>
        </p:spPr>
        <p:txBody>
          <a:bodyPr/>
          <a:lstStyle/>
          <a:p>
            <a:endParaRPr lang="en-GB"/>
          </a:p>
        </p:txBody>
      </p:sp>
      <p:sp>
        <p:nvSpPr>
          <p:cNvPr id="4" name="Slide Number Placeholder 3"/>
          <p:cNvSpPr>
            <a:spLocks noGrp="1"/>
          </p:cNvSpPr>
          <p:nvPr>
            <p:ph type="sldNum" sz="quarter" idx="12"/>
          </p:nvPr>
        </p:nvSpPr>
        <p:spPr>
          <a:xfrm>
            <a:off x="6553200" y="6356350"/>
            <a:ext cx="2133600" cy="365125"/>
          </a:xfrm>
          <a:prstGeom prst="rect">
            <a:avLst/>
          </a:prstGeom>
        </p:spPr>
        <p:txBody>
          <a:bodyPr/>
          <a:lstStyle/>
          <a:p>
            <a:fld id="{176B0741-158D-4434-A6C5-67F233EA2218}" type="slidenum">
              <a:rPr lang="en-GB" smtClean="0"/>
              <a:pPr/>
              <a:t>‹#›</a:t>
            </a:fld>
            <a:endParaRPr lang="en-GB"/>
          </a:p>
        </p:txBody>
      </p:sp>
    </p:spTree>
    <p:extLst>
      <p:ext uri="{BB962C8B-B14F-4D97-AF65-F5344CB8AC3E}">
        <p14:creationId xmlns:p14="http://schemas.microsoft.com/office/powerpoint/2010/main" val="31069024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BC78D327-8C7F-4B03-9EE2-58DBDCFB4282}" type="datetimeFigureOut">
              <a:rPr lang="en-GB" smtClean="0"/>
              <a:pPr/>
              <a:t>08/07/2014</a:t>
            </a:fld>
            <a:endParaRPr lang="en-GB"/>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GB"/>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176B0741-158D-4434-A6C5-67F233EA2218}" type="slidenum">
              <a:rPr lang="en-GB" smtClean="0"/>
              <a:pPr/>
              <a:t>‹#›</a:t>
            </a:fld>
            <a:endParaRPr lang="en-GB"/>
          </a:p>
        </p:txBody>
      </p:sp>
    </p:spTree>
    <p:extLst>
      <p:ext uri="{BB962C8B-B14F-4D97-AF65-F5344CB8AC3E}">
        <p14:creationId xmlns:p14="http://schemas.microsoft.com/office/powerpoint/2010/main" val="11732090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smtClean="0"/>
              <a:t>Drag picture to placeholder or click icon to add</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BC78D327-8C7F-4B03-9EE2-58DBDCFB4282}" type="datetimeFigureOut">
              <a:rPr lang="en-GB" smtClean="0"/>
              <a:pPr/>
              <a:t>08/07/2014</a:t>
            </a:fld>
            <a:endParaRPr lang="en-GB"/>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GB"/>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176B0741-158D-4434-A6C5-67F233EA2218}" type="slidenum">
              <a:rPr lang="en-GB" smtClean="0"/>
              <a:pPr/>
              <a:t>‹#›</a:t>
            </a:fld>
            <a:endParaRPr lang="en-GB"/>
          </a:p>
        </p:txBody>
      </p:sp>
    </p:spTree>
    <p:extLst>
      <p:ext uri="{BB962C8B-B14F-4D97-AF65-F5344CB8AC3E}">
        <p14:creationId xmlns:p14="http://schemas.microsoft.com/office/powerpoint/2010/main" val="1887092122"/>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1.jp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914400"/>
            <a:ext cx="8382000" cy="762000"/>
          </a:xfrm>
          <a:prstGeom prst="rect">
            <a:avLst/>
          </a:prstGeom>
        </p:spPr>
        <p:txBody>
          <a:bodyPr vert="horz" lIns="91440" tIns="45720" rIns="91440" bIns="45720" rtlCol="0" anchor="ctr">
            <a:normAutofit/>
          </a:bodyPr>
          <a:lstStyle/>
          <a:p>
            <a:r>
              <a:rPr lang="en-GB" smtClean="0"/>
              <a:t>Click to edit Master title style</a:t>
            </a:r>
            <a:endParaRPr lang="en-US" dirty="0"/>
          </a:p>
        </p:txBody>
      </p:sp>
      <p:sp>
        <p:nvSpPr>
          <p:cNvPr id="3" name="Text Placeholder 2"/>
          <p:cNvSpPr>
            <a:spLocks noGrp="1"/>
          </p:cNvSpPr>
          <p:nvPr>
            <p:ph type="body" idx="1"/>
          </p:nvPr>
        </p:nvSpPr>
        <p:spPr>
          <a:xfrm>
            <a:off x="457200" y="1828800"/>
            <a:ext cx="8229600" cy="4297363"/>
          </a:xfrm>
          <a:prstGeom prst="rect">
            <a:avLst/>
          </a:prstGeom>
        </p:spPr>
        <p:txBody>
          <a:bodyPr vert="horz" lIns="91440" tIns="45720" rIns="91440" bIns="45720" rtlCol="0">
            <a:normAutofit/>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dirty="0"/>
          </a:p>
        </p:txBody>
      </p:sp>
    </p:spTree>
    <p:extLst>
      <p:ext uri="{BB962C8B-B14F-4D97-AF65-F5344CB8AC3E}">
        <p14:creationId xmlns:p14="http://schemas.microsoft.com/office/powerpoint/2010/main" val="380629364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457200" rtl="0" eaLnBrk="1" latinLnBrk="0" hangingPunct="1">
        <a:spcBef>
          <a:spcPct val="0"/>
        </a:spcBef>
        <a:buNone/>
        <a:defRPr sz="3600" b="1" i="0" kern="1200">
          <a:solidFill>
            <a:schemeClr val="tx1"/>
          </a:solidFill>
          <a:latin typeface="Arial"/>
          <a:ea typeface="+mj-ea"/>
          <a:cs typeface="Arial"/>
        </a:defRPr>
      </a:lvl1pPr>
    </p:titleStyle>
    <p:bodyStyle>
      <a:lvl1pPr marL="342900" indent="-342900" algn="l" defTabSz="457200" rtl="0" eaLnBrk="1" latinLnBrk="0" hangingPunct="1">
        <a:spcBef>
          <a:spcPct val="20000"/>
        </a:spcBef>
        <a:buFont typeface="Arial"/>
        <a:buChar char="•"/>
        <a:defRPr sz="2800" kern="1200">
          <a:solidFill>
            <a:schemeClr val="tx1"/>
          </a:solidFill>
          <a:latin typeface="Arial"/>
          <a:ea typeface="+mn-ea"/>
          <a:cs typeface="Arial"/>
        </a:defRPr>
      </a:lvl1pPr>
      <a:lvl2pPr marL="742950" indent="-285750" algn="l" defTabSz="457200" rtl="0" eaLnBrk="1" latinLnBrk="0" hangingPunct="1">
        <a:spcBef>
          <a:spcPct val="20000"/>
        </a:spcBef>
        <a:buFont typeface="Arial"/>
        <a:buChar char="–"/>
        <a:defRPr sz="2800" kern="1200">
          <a:solidFill>
            <a:schemeClr val="tx1"/>
          </a:solidFill>
          <a:latin typeface="Arial"/>
          <a:ea typeface="+mn-ea"/>
          <a:cs typeface="Arial"/>
        </a:defRPr>
      </a:lvl2pPr>
      <a:lvl3pPr marL="1143000" indent="-228600" algn="l" defTabSz="457200" rtl="0" eaLnBrk="1" latinLnBrk="0" hangingPunct="1">
        <a:spcBef>
          <a:spcPct val="20000"/>
        </a:spcBef>
        <a:buFont typeface="Arial"/>
        <a:buChar char="•"/>
        <a:defRPr sz="2400" kern="1200">
          <a:solidFill>
            <a:schemeClr val="tx1"/>
          </a:solidFill>
          <a:latin typeface="Arial"/>
          <a:ea typeface="+mn-ea"/>
          <a:cs typeface="Arial"/>
        </a:defRPr>
      </a:lvl3pPr>
      <a:lvl4pPr marL="1600200" indent="-228600" algn="l" defTabSz="457200" rtl="0" eaLnBrk="1" latinLnBrk="0" hangingPunct="1">
        <a:spcBef>
          <a:spcPct val="20000"/>
        </a:spcBef>
        <a:buFont typeface="Arial"/>
        <a:buChar char="–"/>
        <a:defRPr sz="2000" kern="1200">
          <a:solidFill>
            <a:schemeClr val="tx1"/>
          </a:solidFill>
          <a:latin typeface="Arial"/>
          <a:ea typeface="+mn-ea"/>
          <a:cs typeface="Arial"/>
        </a:defRPr>
      </a:lvl4pPr>
      <a:lvl5pPr marL="2057400" indent="-228600" algn="l" defTabSz="457200" rtl="0" eaLnBrk="1" latinLnBrk="0" hangingPunct="1">
        <a:spcBef>
          <a:spcPct val="20000"/>
        </a:spcBef>
        <a:buFont typeface="Arial"/>
        <a:buChar char="»"/>
        <a:defRPr sz="2000" kern="1200">
          <a:solidFill>
            <a:schemeClr val="tx1"/>
          </a:solidFill>
          <a:latin typeface="Arial"/>
          <a:ea typeface="+mn-ea"/>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7.jpeg"/><Relationship Id="rId3" Type="http://schemas.openxmlformats.org/officeDocument/2006/relationships/hyperlink" Target="http://www.geograph.org.uk/photo/2236959"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8.jpeg"/><Relationship Id="rId3" Type="http://schemas.openxmlformats.org/officeDocument/2006/relationships/hyperlink" Target="http://www.geograph.org.uk/photo/3273805"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9.jpeg"/><Relationship Id="rId3" Type="http://schemas.openxmlformats.org/officeDocument/2006/relationships/hyperlink" Target="http://www.geograph.org.uk/photo/15855"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4" Type="http://schemas.openxmlformats.org/officeDocument/2006/relationships/hyperlink" Target="http://www.geograph.org.uk/photo/579531" TargetMode="External"/><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3.jpe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4.jpeg"/><Relationship Id="rId3" Type="http://schemas.openxmlformats.org/officeDocument/2006/relationships/hyperlink" Target="http://www.geograph.org.uk/photo/1708250"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5.jpe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6.jpeg"/><Relationship Id="rId3" Type="http://schemas.openxmlformats.org/officeDocument/2006/relationships/hyperlink" Target="http://www.geograph.org.uk/photo/205677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3568" y="1628800"/>
            <a:ext cx="7772400" cy="1470025"/>
          </a:xfrm>
        </p:spPr>
        <p:txBody>
          <a:bodyPr>
            <a:normAutofit/>
          </a:bodyPr>
          <a:lstStyle/>
          <a:p>
            <a:pPr algn="ctr"/>
            <a:r>
              <a:rPr lang="en-GB" sz="2800" dirty="0" smtClean="0"/>
              <a:t>ACKNOWLEDGEMENT</a:t>
            </a:r>
            <a:endParaRPr lang="en-GB" sz="2800" dirty="0"/>
          </a:p>
        </p:txBody>
      </p:sp>
      <p:sp>
        <p:nvSpPr>
          <p:cNvPr id="3" name="Subtitle 2"/>
          <p:cNvSpPr>
            <a:spLocks noGrp="1"/>
          </p:cNvSpPr>
          <p:nvPr>
            <p:ph type="subTitle" idx="1"/>
          </p:nvPr>
        </p:nvSpPr>
        <p:spPr>
          <a:xfrm>
            <a:off x="1331640" y="3284984"/>
            <a:ext cx="6400800" cy="1752600"/>
          </a:xfrm>
        </p:spPr>
        <p:txBody>
          <a:bodyPr>
            <a:normAutofit lnSpcReduction="10000"/>
          </a:bodyPr>
          <a:lstStyle/>
          <a:p>
            <a:r>
              <a:rPr lang="en-GB" sz="2400" dirty="0" smtClean="0"/>
              <a:t>The photographs used in this presentation are courtesy of geograph.co.uk, and are re-used here under the Creative Commons Licence. Thanks to individual photographers, who are credited under their work.</a:t>
            </a:r>
            <a:endParaRPr lang="en-GB" sz="24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GB"/>
          </a:p>
        </p:txBody>
      </p:sp>
      <p:pic>
        <p:nvPicPr>
          <p:cNvPr id="35841" name="Picture 19" descr="Laugharne: Brown's Hotel"/>
          <p:cNvPicPr>
            <a:picLocks noChangeAspect="1" noChangeArrowheads="1"/>
          </p:cNvPicPr>
          <p:nvPr/>
        </p:nvPicPr>
        <p:blipFill>
          <a:blip r:embed="rId2" cstate="print"/>
          <a:srcRect/>
          <a:stretch>
            <a:fillRect/>
          </a:stretch>
        </p:blipFill>
        <p:spPr bwMode="auto">
          <a:xfrm>
            <a:off x="2987824" y="1124744"/>
            <a:ext cx="2952328" cy="3450633"/>
          </a:xfrm>
          <a:prstGeom prst="rect">
            <a:avLst/>
          </a:prstGeom>
          <a:noFill/>
        </p:spPr>
      </p:pic>
      <p:sp>
        <p:nvSpPr>
          <p:cNvPr id="35843" name="Rectangle 3"/>
          <p:cNvSpPr>
            <a:spLocks noChangeArrowheads="1"/>
          </p:cNvSpPr>
          <p:nvPr/>
        </p:nvSpPr>
        <p:spPr bwMode="auto">
          <a:xfrm>
            <a:off x="395536" y="3159861"/>
            <a:ext cx="8568952" cy="317009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cy-GB" sz="1100" b="0" i="0" u="none" strike="noStrike" cap="none" normalizeH="0" baseline="0" dirty="0" smtClean="0">
              <a:ln>
                <a:noFill/>
              </a:ln>
              <a:solidFill>
                <a:schemeClr val="tx1"/>
              </a:solidFill>
              <a:effectLst/>
              <a:latin typeface="Tahoma" pitchFamily="34" charset="0"/>
              <a:ea typeface="Calibri" pitchFamily="34" charset="0"/>
              <a:cs typeface="Tahoma"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cy-GB" sz="1100" dirty="0">
              <a:latin typeface="Tahoma" pitchFamily="34" charset="0"/>
              <a:ea typeface="Calibri" pitchFamily="34" charset="0"/>
              <a:cs typeface="Tahoma"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cy-GB" sz="1100" b="0" i="0" u="none" strike="noStrike" cap="none" normalizeH="0" baseline="0" dirty="0" smtClean="0">
              <a:ln>
                <a:noFill/>
              </a:ln>
              <a:solidFill>
                <a:schemeClr val="tx1"/>
              </a:solidFill>
              <a:effectLst/>
              <a:latin typeface="Tahoma" pitchFamily="34" charset="0"/>
              <a:ea typeface="Calibri" pitchFamily="34" charset="0"/>
              <a:cs typeface="Tahoma"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cy-GB" sz="1100" dirty="0">
              <a:latin typeface="Tahoma" pitchFamily="34" charset="0"/>
              <a:ea typeface="Calibri" pitchFamily="34" charset="0"/>
              <a:cs typeface="Tahoma"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cy-GB" sz="1100" b="0" i="0" u="none" strike="noStrike" cap="none" normalizeH="0" baseline="0" dirty="0" smtClean="0">
              <a:ln>
                <a:noFill/>
              </a:ln>
              <a:solidFill>
                <a:schemeClr val="tx1"/>
              </a:solidFill>
              <a:effectLst/>
              <a:latin typeface="Tahoma" pitchFamily="34" charset="0"/>
              <a:ea typeface="Calibri" pitchFamily="34" charset="0"/>
              <a:cs typeface="Tahoma"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cy-GB" sz="1100" dirty="0">
              <a:latin typeface="Tahoma" pitchFamily="34" charset="0"/>
              <a:ea typeface="Calibri" pitchFamily="34" charset="0"/>
              <a:cs typeface="Tahoma"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cy-GB" sz="1100" b="0" i="0" u="none" strike="noStrike" cap="none" normalizeH="0" baseline="0" dirty="0" smtClean="0">
                <a:ln>
                  <a:noFill/>
                </a:ln>
                <a:solidFill>
                  <a:schemeClr val="tx1"/>
                </a:solidFill>
                <a:effectLst/>
                <a:latin typeface="Tahoma" pitchFamily="34" charset="0"/>
                <a:ea typeface="Calibri" pitchFamily="34" charset="0"/>
                <a:cs typeface="Tahoma" pitchFamily="34" charset="0"/>
              </a:rPr>
              <a:t>			</a:t>
            </a:r>
          </a:p>
          <a:p>
            <a:pPr marL="0" marR="0" lvl="0" indent="0" algn="l" defTabSz="914400" rtl="0" eaLnBrk="1" fontAlgn="base" latinLnBrk="0" hangingPunct="1">
              <a:lnSpc>
                <a:spcPct val="100000"/>
              </a:lnSpc>
              <a:spcBef>
                <a:spcPct val="0"/>
              </a:spcBef>
              <a:spcAft>
                <a:spcPct val="0"/>
              </a:spcAft>
              <a:buClrTx/>
              <a:buSzTx/>
              <a:buFontTx/>
              <a:buNone/>
              <a:tabLst/>
            </a:pPr>
            <a:endParaRPr lang="cy-GB" sz="1100" dirty="0">
              <a:latin typeface="Tahoma" pitchFamily="34" charset="0"/>
              <a:ea typeface="Calibri" pitchFamily="34" charset="0"/>
              <a:cs typeface="Tahoma"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cy-GB" sz="1100" b="0" i="0" u="none" strike="noStrike" cap="none" normalizeH="0" baseline="0" dirty="0" smtClean="0">
              <a:ln>
                <a:noFill/>
              </a:ln>
              <a:solidFill>
                <a:schemeClr val="tx1"/>
              </a:solidFill>
              <a:effectLst/>
              <a:latin typeface="Tahoma" pitchFamily="34" charset="0"/>
              <a:ea typeface="Calibri" pitchFamily="34" charset="0"/>
              <a:cs typeface="Tahoma"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r>
              <a:rPr lang="cy-GB" sz="1100" dirty="0">
                <a:latin typeface="Tahoma" pitchFamily="34" charset="0"/>
                <a:ea typeface="Calibri" pitchFamily="34" charset="0"/>
                <a:cs typeface="Tahoma" pitchFamily="34" charset="0"/>
              </a:rPr>
              <a:t>	</a:t>
            </a:r>
            <a:r>
              <a:rPr lang="cy-GB" sz="1100" dirty="0" smtClean="0">
                <a:latin typeface="Tahoma" pitchFamily="34" charset="0"/>
                <a:ea typeface="Calibri" pitchFamily="34" charset="0"/>
                <a:cs typeface="Tahoma" pitchFamily="34" charset="0"/>
              </a:rPr>
              <a:t>	</a:t>
            </a:r>
            <a:r>
              <a:rPr kumimoji="0" lang="cy-GB" sz="1000" b="0" i="0" u="none" strike="noStrike" cap="none" normalizeH="0" baseline="0" dirty="0" smtClean="0">
                <a:ln>
                  <a:noFill/>
                </a:ln>
                <a:solidFill>
                  <a:schemeClr val="tx1"/>
                </a:solidFill>
                <a:effectLst/>
                <a:latin typeface="Tahoma" pitchFamily="34" charset="0"/>
                <a:ea typeface="Calibri" pitchFamily="34" charset="0"/>
                <a:cs typeface="Tahoma" pitchFamily="34" charset="0"/>
              </a:rPr>
              <a:t>Christopher Hilton   </a:t>
            </a:r>
            <a:r>
              <a:rPr kumimoji="0" lang="cy-GB" sz="1000" b="0" i="0" u="none" strike="noStrike" cap="none" normalizeH="0" baseline="0" dirty="0" smtClean="0">
                <a:ln>
                  <a:noFill/>
                </a:ln>
                <a:solidFill>
                  <a:schemeClr val="tx1"/>
                </a:solidFill>
                <a:effectLst/>
                <a:latin typeface="Tahoma" pitchFamily="34" charset="0"/>
                <a:ea typeface="Calibri" pitchFamily="34" charset="0"/>
                <a:cs typeface="Tahoma" pitchFamily="34" charset="0"/>
                <a:hlinkClick r:id="rId3"/>
              </a:rPr>
              <a:t>http://www.geograph.org.uk/photo/2236959</a:t>
            </a:r>
            <a:endParaRPr kumimoji="0" lang="cy-GB" sz="1000" b="0" i="0" u="none" strike="noStrike" cap="none" normalizeH="0" baseline="0" dirty="0" smtClean="0">
              <a:ln>
                <a:noFill/>
              </a:ln>
              <a:solidFill>
                <a:schemeClr val="tx1"/>
              </a:solidFill>
              <a:effectLst/>
              <a:latin typeface="Tahoma" pitchFamily="34" charset="0"/>
              <a:ea typeface="Calibri" pitchFamily="34" charset="0"/>
              <a:cs typeface="Tahoma"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cy-GB" sz="1000" b="0" i="0" u="none" strike="noStrike" cap="none" normalizeH="0" baseline="0" dirty="0" smtClean="0">
              <a:ln>
                <a:noFill/>
              </a:ln>
              <a:solidFill>
                <a:schemeClr val="tx1"/>
              </a:solidFill>
              <a:effectLst/>
              <a:latin typeface="Tahoma" pitchFamily="34" charset="0"/>
              <a:ea typeface="Calibri" pitchFamily="34" charset="0"/>
              <a:cs typeface="Tahoma"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dirty="0" smtClean="0">
                <a:ln>
                  <a:noFill/>
                </a:ln>
                <a:solidFill>
                  <a:schemeClr val="tx1"/>
                </a:solidFill>
                <a:effectLst/>
                <a:latin typeface="Tahoma" pitchFamily="34" charset="0"/>
                <a:ea typeface="Tahoma" pitchFamily="34" charset="0"/>
                <a:cs typeface="Tahoma" pitchFamily="34" charset="0"/>
              </a:rPr>
              <a:t>Some people cannot work in silence and need the stimulating company of others to provide them with ideas and material for their work. </a:t>
            </a:r>
          </a:p>
          <a:p>
            <a:pPr marL="0" marR="0" lvl="0" indent="0" algn="l" defTabSz="914400" rtl="0" eaLnBrk="1" fontAlgn="base" latinLnBrk="0" hangingPunct="1">
              <a:lnSpc>
                <a:spcPct val="100000"/>
              </a:lnSpc>
              <a:spcBef>
                <a:spcPct val="0"/>
              </a:spcBef>
              <a:spcAft>
                <a:spcPct val="0"/>
              </a:spcAft>
              <a:buClrTx/>
              <a:buSzTx/>
              <a:buFontTx/>
              <a:buNone/>
              <a:tabLst/>
            </a:pPr>
            <a:endParaRPr lang="en-GB" sz="1600" dirty="0">
              <a:latin typeface="Tahoma" pitchFamily="34" charset="0"/>
              <a:ea typeface="Tahoma" pitchFamily="34" charset="0"/>
              <a:cs typeface="Tahoma"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dirty="0" smtClean="0">
                <a:ln>
                  <a:noFill/>
                </a:ln>
                <a:solidFill>
                  <a:schemeClr val="tx1"/>
                </a:solidFill>
                <a:effectLst/>
                <a:latin typeface="Tahoma" pitchFamily="34" charset="0"/>
                <a:ea typeface="Tahoma" pitchFamily="34" charset="0"/>
                <a:cs typeface="Tahoma" pitchFamily="34" charset="0"/>
              </a:rPr>
              <a:t>Perhaps Browns where Dylan Thomas went to drink and chat with the people of the village, was in its way a creative space of a different kind.</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GB"/>
          </a:p>
        </p:txBody>
      </p:sp>
      <p:pic>
        <p:nvPicPr>
          <p:cNvPr id="36865" name="Picture 25" descr="Dylan Thomas' Writing Shed"/>
          <p:cNvPicPr>
            <a:picLocks noChangeAspect="1" noChangeArrowheads="1"/>
          </p:cNvPicPr>
          <p:nvPr/>
        </p:nvPicPr>
        <p:blipFill>
          <a:blip r:embed="rId2" cstate="print"/>
          <a:srcRect/>
          <a:stretch>
            <a:fillRect/>
          </a:stretch>
        </p:blipFill>
        <p:spPr bwMode="auto">
          <a:xfrm>
            <a:off x="1835696" y="1268760"/>
            <a:ext cx="5184576" cy="3528392"/>
          </a:xfrm>
          <a:prstGeom prst="rect">
            <a:avLst/>
          </a:prstGeom>
          <a:noFill/>
        </p:spPr>
      </p:pic>
      <p:sp>
        <p:nvSpPr>
          <p:cNvPr id="36867" name="Rectangle 3"/>
          <p:cNvSpPr>
            <a:spLocks noChangeArrowheads="1"/>
          </p:cNvSpPr>
          <p:nvPr/>
        </p:nvSpPr>
        <p:spPr bwMode="auto">
          <a:xfrm>
            <a:off x="611560" y="5013176"/>
            <a:ext cx="7920880" cy="118494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1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Lynn </a:t>
            </a:r>
            <a:r>
              <a:rPr kumimoji="0" lang="en-GB" sz="11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Mathews  </a:t>
            </a:r>
            <a:r>
              <a:rPr kumimoji="0" lang="en-GB" sz="11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hlinkClick r:id="rId3"/>
              </a:rPr>
              <a:t>http://www.geograph.org.uk/photo/</a:t>
            </a:r>
            <a:r>
              <a:rPr kumimoji="0" lang="en-GB" sz="11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hlinkClick r:id="rId3"/>
              </a:rPr>
              <a:t>3273805</a:t>
            </a:r>
            <a:endParaRPr kumimoji="0" lang="en-GB"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sz="2000" b="0" i="0" u="none" strike="noStrike" cap="none" normalizeH="0" baseline="0" dirty="0" smtClean="0">
                <a:ln>
                  <a:noFill/>
                </a:ln>
                <a:solidFill>
                  <a:schemeClr val="tx1"/>
                </a:solidFill>
                <a:effectLst/>
                <a:latin typeface="Tahoma" pitchFamily="34" charset="0"/>
                <a:ea typeface="Tahoma" pitchFamily="34" charset="0"/>
                <a:cs typeface="Tahoma" pitchFamily="34" charset="0"/>
              </a:rPr>
              <a:t>But the shed was a haven which allowed Dylan to be locked in, and the world to be locked out. It is a small space for large creative ideas to be born and to grow.</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GB"/>
          </a:p>
        </p:txBody>
      </p:sp>
      <p:pic>
        <p:nvPicPr>
          <p:cNvPr id="37889" name="Picture 22" descr="Dylan Thomas's shed"/>
          <p:cNvPicPr>
            <a:picLocks noChangeAspect="1" noChangeArrowheads="1"/>
          </p:cNvPicPr>
          <p:nvPr/>
        </p:nvPicPr>
        <p:blipFill>
          <a:blip r:embed="rId2" cstate="print"/>
          <a:srcRect/>
          <a:stretch>
            <a:fillRect/>
          </a:stretch>
        </p:blipFill>
        <p:spPr bwMode="auto">
          <a:xfrm>
            <a:off x="1475656" y="1052736"/>
            <a:ext cx="6336704" cy="3907904"/>
          </a:xfrm>
          <a:prstGeom prst="rect">
            <a:avLst/>
          </a:prstGeom>
          <a:noFill/>
        </p:spPr>
      </p:pic>
      <p:sp>
        <p:nvSpPr>
          <p:cNvPr id="37891" name="Rectangle 3"/>
          <p:cNvSpPr>
            <a:spLocks noChangeArrowheads="1"/>
          </p:cNvSpPr>
          <p:nvPr/>
        </p:nvSpPr>
        <p:spPr bwMode="auto">
          <a:xfrm>
            <a:off x="395536" y="4555286"/>
            <a:ext cx="8352928" cy="160043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lang="cy-GB" sz="1100" dirty="0">
                <a:latin typeface="Tahoma" pitchFamily="34" charset="0"/>
                <a:ea typeface="Calibri" pitchFamily="34" charset="0"/>
                <a:cs typeface="Tahoma" pitchFamily="34" charset="0"/>
              </a:rPr>
              <a:t>	</a:t>
            </a:r>
            <a:r>
              <a:rPr lang="cy-GB" sz="1100" dirty="0" smtClean="0">
                <a:latin typeface="Tahoma" pitchFamily="34" charset="0"/>
                <a:ea typeface="Calibri" pitchFamily="34" charset="0"/>
                <a:cs typeface="Tahoma" pitchFamily="34" charset="0"/>
              </a:rPr>
              <a:t>	</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cy-GB" sz="1100" b="0" i="0" u="none" strike="noStrike" cap="none" normalizeH="0" baseline="0" dirty="0">
              <a:ln>
                <a:noFill/>
              </a:ln>
              <a:solidFill>
                <a:schemeClr val="tx1"/>
              </a:solidFill>
              <a:effectLst/>
              <a:latin typeface="Tahoma" pitchFamily="34" charset="0"/>
              <a:ea typeface="Calibri" pitchFamily="34" charset="0"/>
              <a:cs typeface="Tahoma"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r>
              <a:rPr lang="cy-GB" sz="1100" dirty="0" smtClean="0">
                <a:latin typeface="Tahoma" pitchFamily="34" charset="0"/>
                <a:ea typeface="Calibri" pitchFamily="34" charset="0"/>
                <a:cs typeface="Tahoma" pitchFamily="34" charset="0"/>
              </a:rPr>
              <a:t>	</a:t>
            </a:r>
          </a:p>
          <a:p>
            <a:pPr marL="0" marR="0" lvl="0" indent="0" algn="l" defTabSz="914400" rtl="0" eaLnBrk="1" fontAlgn="base" latinLnBrk="0" hangingPunct="1">
              <a:lnSpc>
                <a:spcPct val="100000"/>
              </a:lnSpc>
              <a:spcBef>
                <a:spcPct val="0"/>
              </a:spcBef>
              <a:spcAft>
                <a:spcPct val="0"/>
              </a:spcAft>
              <a:buClrTx/>
              <a:buSzTx/>
              <a:buFontTx/>
              <a:buNone/>
              <a:tabLst/>
            </a:pPr>
            <a:r>
              <a:rPr kumimoji="0" lang="cy-GB" sz="1100" b="0" i="0" u="none" strike="noStrike" cap="none" normalizeH="0" baseline="0" dirty="0">
                <a:ln>
                  <a:noFill/>
                </a:ln>
                <a:solidFill>
                  <a:schemeClr val="tx1"/>
                </a:solidFill>
                <a:effectLst/>
                <a:latin typeface="Tahoma" pitchFamily="34" charset="0"/>
                <a:ea typeface="Calibri" pitchFamily="34" charset="0"/>
                <a:cs typeface="Tahoma" pitchFamily="34" charset="0"/>
              </a:rPr>
              <a:t>	</a:t>
            </a:r>
            <a:r>
              <a:rPr kumimoji="0" lang="cy-GB" sz="1100" b="0" i="0" u="none" strike="noStrike" cap="none" normalizeH="0" baseline="0" dirty="0" smtClean="0">
                <a:ln>
                  <a:noFill/>
                </a:ln>
                <a:solidFill>
                  <a:schemeClr val="tx1"/>
                </a:solidFill>
                <a:effectLst/>
                <a:latin typeface="Tahoma" pitchFamily="34" charset="0"/>
                <a:ea typeface="Calibri" pitchFamily="34" charset="0"/>
                <a:cs typeface="Tahoma" pitchFamily="34" charset="0"/>
              </a:rPr>
              <a:t>	</a:t>
            </a:r>
            <a:r>
              <a:rPr kumimoji="0" lang="cy-GB" sz="1000" b="0" i="0" u="none" strike="noStrike" cap="none" normalizeH="0" baseline="0" dirty="0" smtClean="0">
                <a:ln>
                  <a:noFill/>
                </a:ln>
                <a:solidFill>
                  <a:schemeClr val="tx1"/>
                </a:solidFill>
                <a:effectLst/>
                <a:latin typeface="Tahoma" pitchFamily="34" charset="0"/>
                <a:ea typeface="Calibri" pitchFamily="34" charset="0"/>
                <a:cs typeface="Tahoma" pitchFamily="34" charset="0"/>
              </a:rPr>
              <a:t>Richard Knights   </a:t>
            </a:r>
            <a:r>
              <a:rPr kumimoji="0" lang="cy-GB" sz="1000" b="0" i="0" u="none" strike="noStrike" cap="none" normalizeH="0" baseline="0" dirty="0" smtClean="0">
                <a:ln>
                  <a:noFill/>
                </a:ln>
                <a:solidFill>
                  <a:schemeClr val="tx1"/>
                </a:solidFill>
                <a:effectLst/>
                <a:latin typeface="Tahoma" pitchFamily="34" charset="0"/>
                <a:ea typeface="Calibri" pitchFamily="34" charset="0"/>
                <a:cs typeface="Tahoma" pitchFamily="34" charset="0"/>
                <a:hlinkClick r:id="rId3"/>
              </a:rPr>
              <a:t>http://www.geograph.org.uk/photo/</a:t>
            </a:r>
            <a:r>
              <a:rPr kumimoji="0" lang="cy-GB" sz="1000" b="0" i="0" u="none" strike="noStrike" cap="none" normalizeH="0" baseline="0" dirty="0" smtClean="0">
                <a:ln>
                  <a:noFill/>
                </a:ln>
                <a:solidFill>
                  <a:schemeClr val="tx1"/>
                </a:solidFill>
                <a:effectLst/>
                <a:latin typeface="Tahoma" pitchFamily="34" charset="0"/>
                <a:ea typeface="Calibri" pitchFamily="34" charset="0"/>
                <a:cs typeface="Tahoma" pitchFamily="34" charset="0"/>
                <a:hlinkClick r:id="rId3"/>
              </a:rPr>
              <a:t>15855</a:t>
            </a:r>
            <a:endParaRPr kumimoji="0" lang="en-GB"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cy-GB" b="0" i="0" u="none" strike="noStrike" cap="none" normalizeH="0" baseline="0" dirty="0" smtClean="0">
                <a:ln>
                  <a:noFill/>
                </a:ln>
                <a:solidFill>
                  <a:schemeClr val="tx1"/>
                </a:solidFill>
                <a:effectLst/>
                <a:latin typeface="Tahoma" pitchFamily="34" charset="0"/>
                <a:ea typeface="Calibri" pitchFamily="34" charset="0"/>
                <a:cs typeface="Tahoma" pitchFamily="34" charset="0"/>
              </a:rPr>
              <a:t>The inside is kept as it was, complete with scraps of paper and half worked writings, refreshment on the table, a flung coat and piled up books. Creative chaos.</a:t>
            </a:r>
            <a:endParaRPr kumimoji="0" lang="cy-GB"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11560" y="1916832"/>
            <a:ext cx="7772400" cy="1470025"/>
          </a:xfrm>
        </p:spPr>
        <p:txBody>
          <a:bodyPr/>
          <a:lstStyle/>
          <a:p>
            <a:pPr algn="ctr"/>
            <a:r>
              <a:rPr lang="en-GB" dirty="0" smtClean="0"/>
              <a:t>CREATIVE SPACES</a:t>
            </a:r>
            <a:endParaRPr lang="en-GB" dirty="0"/>
          </a:p>
        </p:txBody>
      </p:sp>
      <p:sp>
        <p:nvSpPr>
          <p:cNvPr id="3" name="Subtitle 2"/>
          <p:cNvSpPr>
            <a:spLocks noGrp="1"/>
          </p:cNvSpPr>
          <p:nvPr>
            <p:ph type="subTitle" idx="1"/>
          </p:nvPr>
        </p:nvSpPr>
        <p:spPr>
          <a:xfrm>
            <a:off x="1371600" y="3645024"/>
            <a:ext cx="6400800" cy="1752600"/>
          </a:xfrm>
        </p:spPr>
        <p:txBody>
          <a:bodyPr/>
          <a:lstStyle/>
          <a:p>
            <a:r>
              <a:rPr lang="en-GB" dirty="0" smtClean="0"/>
              <a:t>What does an artist of any kind require in order to produce art – visual or written?</a:t>
            </a:r>
            <a:endParaRPr lang="en-GB"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Rectangle 1"/>
          <p:cNvSpPr>
            <a:spLocks noChangeArrowheads="1"/>
          </p:cNvSpPr>
          <p:nvPr/>
        </p:nvSpPr>
        <p:spPr bwMode="auto">
          <a:xfrm>
            <a:off x="539552" y="1772816"/>
            <a:ext cx="8064896" cy="353943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y-GB" sz="2800" b="0" i="0" u="none" strike="noStrike" cap="none" normalizeH="0" baseline="0" dirty="0" smtClean="0">
                <a:ln>
                  <a:noFill/>
                </a:ln>
                <a:solidFill>
                  <a:schemeClr val="tx1"/>
                </a:solidFill>
                <a:effectLst/>
                <a:latin typeface="Tahoma" pitchFamily="34" charset="0"/>
                <a:ea typeface="Calibri" pitchFamily="34" charset="0"/>
                <a:cs typeface="Tahoma" pitchFamily="34" charset="0"/>
              </a:rPr>
              <a:t>For creative people of all kinds, having a space in which to work is very important. </a:t>
            </a:r>
          </a:p>
          <a:p>
            <a:pPr marL="0" marR="0" lvl="0" indent="0" algn="l" defTabSz="914400" rtl="0" eaLnBrk="1" fontAlgn="base" latinLnBrk="0" hangingPunct="1">
              <a:lnSpc>
                <a:spcPct val="100000"/>
              </a:lnSpc>
              <a:spcBef>
                <a:spcPct val="0"/>
              </a:spcBef>
              <a:spcAft>
                <a:spcPct val="0"/>
              </a:spcAft>
              <a:buClrTx/>
              <a:buSzTx/>
              <a:buFontTx/>
              <a:buNone/>
              <a:tabLst/>
            </a:pPr>
            <a:endParaRPr lang="cy-GB" sz="2800" dirty="0">
              <a:latin typeface="Tahoma" pitchFamily="34" charset="0"/>
              <a:ea typeface="Calibri" pitchFamily="34" charset="0"/>
              <a:cs typeface="Tahoma"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cy-GB" sz="2800" b="0" i="0" u="none" strike="noStrike" cap="none" normalizeH="0" baseline="0" dirty="0" smtClean="0">
                <a:ln>
                  <a:noFill/>
                </a:ln>
                <a:solidFill>
                  <a:schemeClr val="tx1"/>
                </a:solidFill>
                <a:effectLst/>
                <a:latin typeface="Tahoma" pitchFamily="34" charset="0"/>
                <a:ea typeface="Calibri" pitchFamily="34" charset="0"/>
                <a:cs typeface="Tahoma" pitchFamily="34" charset="0"/>
              </a:rPr>
              <a:t>Dylan Thomas</a:t>
            </a:r>
            <a:r>
              <a:rPr kumimoji="0" lang="cy-GB" sz="2800" b="0" i="0" u="none" strike="noStrike" cap="none" normalizeH="0" baseline="0" dirty="0" smtClean="0">
                <a:ln>
                  <a:noFill/>
                </a:ln>
                <a:solidFill>
                  <a:schemeClr val="tx1"/>
                </a:solidFill>
                <a:effectLst/>
                <a:latin typeface="Calibri"/>
                <a:ea typeface="Calibri" pitchFamily="34" charset="0"/>
                <a:cs typeface="Tahoma" pitchFamily="34" charset="0"/>
              </a:rPr>
              <a:t>’</a:t>
            </a:r>
            <a:r>
              <a:rPr kumimoji="0" lang="cy-GB" sz="2800" b="0" i="0" u="none" strike="noStrike" cap="none" normalizeH="0" baseline="0" dirty="0" smtClean="0">
                <a:ln>
                  <a:noFill/>
                </a:ln>
                <a:solidFill>
                  <a:schemeClr val="tx1"/>
                </a:solidFill>
                <a:effectLst/>
                <a:latin typeface="Tahoma" pitchFamily="34" charset="0"/>
                <a:ea typeface="Calibri" pitchFamily="34" charset="0"/>
                <a:cs typeface="Tahoma" pitchFamily="34" charset="0"/>
              </a:rPr>
              <a:t>s work space was above the Taf estuary in Laugharne, west Wales, which inspired much of the imagery in his poems...</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cy-GB" sz="2800" b="0" i="0" u="none" strike="noStrike" cap="none" normalizeH="0" baseline="0" dirty="0" smtClean="0">
              <a:ln>
                <a:noFill/>
              </a:ln>
              <a:solidFill>
                <a:schemeClr val="tx1"/>
              </a:solidFill>
              <a:effectLst/>
              <a:latin typeface="Tahoma" pitchFamily="34" charset="0"/>
              <a:ea typeface="Calibri" pitchFamily="34" charset="0"/>
              <a:cs typeface="Tahoma"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r>
              <a:rPr lang="cy-GB" sz="2800" dirty="0" smtClean="0">
                <a:latin typeface="Calibri"/>
                <a:ea typeface="Calibri" pitchFamily="34" charset="0"/>
                <a:cs typeface="Tahoma" pitchFamily="34" charset="0"/>
              </a:rPr>
              <a:t>‘</a:t>
            </a:r>
            <a:r>
              <a:rPr kumimoji="0" lang="cy-GB" sz="2800" b="0" i="0" u="none" strike="noStrike" cap="none" normalizeH="0" baseline="0" dirty="0" smtClean="0">
                <a:ln>
                  <a:noFill/>
                </a:ln>
                <a:solidFill>
                  <a:schemeClr val="tx1"/>
                </a:solidFill>
                <a:effectLst/>
                <a:latin typeface="Tahoma" pitchFamily="34" charset="0"/>
                <a:ea typeface="Calibri" pitchFamily="34" charset="0"/>
                <a:cs typeface="Tahoma" pitchFamily="34" charset="0"/>
              </a:rPr>
              <a:t>the heron-priested shore</a:t>
            </a:r>
            <a:r>
              <a:rPr kumimoji="0" lang="cy-GB" sz="2800" b="0" i="0" u="none" strike="noStrike" cap="none" normalizeH="0" baseline="0" dirty="0" smtClean="0">
                <a:ln>
                  <a:noFill/>
                </a:ln>
                <a:solidFill>
                  <a:schemeClr val="tx1"/>
                </a:solidFill>
                <a:effectLst/>
                <a:latin typeface="Calibri"/>
                <a:ea typeface="Calibri" pitchFamily="34" charset="0"/>
                <a:cs typeface="Tahoma" pitchFamily="34" charset="0"/>
              </a:rPr>
              <a:t>’</a:t>
            </a:r>
            <a:r>
              <a:rPr kumimoji="0" lang="cy-GB" sz="2800" b="0" i="0" u="none" strike="noStrike" cap="none" normalizeH="0" baseline="0" dirty="0" smtClean="0">
                <a:ln>
                  <a:noFill/>
                </a:ln>
                <a:solidFill>
                  <a:schemeClr val="tx1"/>
                </a:solidFill>
                <a:effectLst/>
                <a:latin typeface="Tahoma" pitchFamily="34" charset="0"/>
                <a:ea typeface="Calibri" pitchFamily="34" charset="0"/>
                <a:cs typeface="Tahoma" pitchFamily="34" charset="0"/>
              </a:rPr>
              <a:t>.</a:t>
            </a:r>
            <a:endParaRPr kumimoji="0" lang="cy-GB" sz="2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1475656" y="908721"/>
            <a:ext cx="6336704" cy="3323987"/>
          </a:xfrm>
          <a:prstGeom prst="rect">
            <a:avLst/>
          </a:prstGeom>
        </p:spPr>
        <p:txBody>
          <a:bodyPr wrap="square">
            <a:spAutoFit/>
          </a:bodyPr>
          <a:lstStyle/>
          <a:p>
            <a:endParaRPr lang="cy-GB" sz="1000" dirty="0" smtClean="0"/>
          </a:p>
          <a:p>
            <a:endParaRPr lang="cy-GB" sz="1000" dirty="0"/>
          </a:p>
          <a:p>
            <a:endParaRPr lang="cy-GB" sz="1000" dirty="0" smtClean="0"/>
          </a:p>
          <a:p>
            <a:endParaRPr lang="cy-GB" sz="1000" dirty="0"/>
          </a:p>
          <a:p>
            <a:endParaRPr lang="cy-GB" sz="1000" dirty="0" smtClean="0"/>
          </a:p>
          <a:p>
            <a:endParaRPr lang="cy-GB" sz="1000" dirty="0"/>
          </a:p>
          <a:p>
            <a:endParaRPr lang="cy-GB" sz="1000" dirty="0" smtClean="0"/>
          </a:p>
          <a:p>
            <a:endParaRPr lang="cy-GB" sz="1000" dirty="0"/>
          </a:p>
          <a:p>
            <a:endParaRPr lang="cy-GB" sz="1000" dirty="0" smtClean="0"/>
          </a:p>
          <a:p>
            <a:endParaRPr lang="cy-GB" sz="1000" dirty="0"/>
          </a:p>
          <a:p>
            <a:endParaRPr lang="cy-GB" sz="1000" dirty="0" smtClean="0"/>
          </a:p>
          <a:p>
            <a:endParaRPr lang="cy-GB" sz="1000" dirty="0"/>
          </a:p>
          <a:p>
            <a:endParaRPr lang="cy-GB" sz="1000" dirty="0" smtClean="0"/>
          </a:p>
          <a:p>
            <a:endParaRPr lang="cy-GB" sz="1000" dirty="0"/>
          </a:p>
          <a:p>
            <a:endParaRPr lang="cy-GB" sz="1000" dirty="0" smtClean="0"/>
          </a:p>
          <a:p>
            <a:endParaRPr lang="cy-GB" sz="1000" dirty="0"/>
          </a:p>
          <a:p>
            <a:endParaRPr lang="cy-GB" sz="1000" dirty="0" smtClean="0"/>
          </a:p>
          <a:p>
            <a:endParaRPr lang="cy-GB" sz="1000" dirty="0"/>
          </a:p>
          <a:p>
            <a:endParaRPr lang="cy-GB" sz="1000" dirty="0" smtClean="0"/>
          </a:p>
          <a:p>
            <a:endParaRPr lang="cy-GB" sz="1000" dirty="0"/>
          </a:p>
          <a:p>
            <a:endParaRPr lang="en-GB" sz="1000" dirty="0"/>
          </a:p>
        </p:txBody>
      </p:sp>
      <p:sp>
        <p:nvSpPr>
          <p:cNvPr id="27653" name="Rectangle 5"/>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GB"/>
          </a:p>
        </p:txBody>
      </p:sp>
      <p:pic>
        <p:nvPicPr>
          <p:cNvPr id="27652" name="Picture 1" descr="The Taf estuary, Laugharne"/>
          <p:cNvPicPr>
            <a:picLocks noChangeAspect="1" noChangeArrowheads="1"/>
          </p:cNvPicPr>
          <p:nvPr/>
        </p:nvPicPr>
        <p:blipFill>
          <a:blip r:embed="rId3" cstate="print"/>
          <a:srcRect/>
          <a:stretch>
            <a:fillRect/>
          </a:stretch>
        </p:blipFill>
        <p:spPr bwMode="auto">
          <a:xfrm>
            <a:off x="1259632" y="1105272"/>
            <a:ext cx="6552728" cy="4772000"/>
          </a:xfrm>
          <a:prstGeom prst="rect">
            <a:avLst/>
          </a:prstGeom>
          <a:noFill/>
        </p:spPr>
      </p:pic>
      <p:sp>
        <p:nvSpPr>
          <p:cNvPr id="27654" name="Rectangle 6"/>
          <p:cNvSpPr>
            <a:spLocks noChangeArrowheads="1"/>
          </p:cNvSpPr>
          <p:nvPr/>
        </p:nvSpPr>
        <p:spPr bwMode="auto">
          <a:xfrm>
            <a:off x="0" y="1477228"/>
            <a:ext cx="6853158" cy="483209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cy-GB" sz="1100" b="0" i="0" u="none" strike="noStrike" cap="none" normalizeH="0" baseline="0" dirty="0" smtClean="0">
              <a:ln>
                <a:noFill/>
              </a:ln>
              <a:solidFill>
                <a:schemeClr val="tx1"/>
              </a:solidFill>
              <a:effectLst/>
              <a:latin typeface="Tahoma" pitchFamily="34" charset="0"/>
              <a:ea typeface="Calibri" pitchFamily="34" charset="0"/>
              <a:cs typeface="Tahoma"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cy-GB" sz="1100" dirty="0">
              <a:latin typeface="Tahoma" pitchFamily="34" charset="0"/>
              <a:ea typeface="Calibri" pitchFamily="34" charset="0"/>
              <a:cs typeface="Tahoma"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cy-GB" sz="1100" b="0" i="0" u="none" strike="noStrike" cap="none" normalizeH="0" baseline="0" dirty="0" smtClean="0">
              <a:ln>
                <a:noFill/>
              </a:ln>
              <a:solidFill>
                <a:schemeClr val="tx1"/>
              </a:solidFill>
              <a:effectLst/>
              <a:latin typeface="Tahoma" pitchFamily="34" charset="0"/>
              <a:ea typeface="Calibri" pitchFamily="34" charset="0"/>
              <a:cs typeface="Tahoma"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cy-GB" sz="1100" dirty="0">
              <a:latin typeface="Tahoma" pitchFamily="34" charset="0"/>
              <a:ea typeface="Calibri" pitchFamily="34" charset="0"/>
              <a:cs typeface="Tahoma"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cy-GB" sz="1100" b="0" i="0" u="none" strike="noStrike" cap="none" normalizeH="0" baseline="0" dirty="0" smtClean="0">
              <a:ln>
                <a:noFill/>
              </a:ln>
              <a:solidFill>
                <a:schemeClr val="tx1"/>
              </a:solidFill>
              <a:effectLst/>
              <a:latin typeface="Tahoma" pitchFamily="34" charset="0"/>
              <a:ea typeface="Calibri" pitchFamily="34" charset="0"/>
              <a:cs typeface="Tahoma"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cy-GB" sz="1100" dirty="0">
              <a:latin typeface="Tahoma" pitchFamily="34" charset="0"/>
              <a:ea typeface="Calibri" pitchFamily="34" charset="0"/>
              <a:cs typeface="Tahoma"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cy-GB" sz="1100" b="0" i="0" u="none" strike="noStrike" cap="none" normalizeH="0" baseline="0" dirty="0" smtClean="0">
              <a:ln>
                <a:noFill/>
              </a:ln>
              <a:solidFill>
                <a:schemeClr val="tx1"/>
              </a:solidFill>
              <a:effectLst/>
              <a:latin typeface="Tahoma" pitchFamily="34" charset="0"/>
              <a:ea typeface="Calibri" pitchFamily="34" charset="0"/>
              <a:cs typeface="Tahoma"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cy-GB" sz="1100" dirty="0">
              <a:latin typeface="Tahoma" pitchFamily="34" charset="0"/>
              <a:ea typeface="Calibri" pitchFamily="34" charset="0"/>
              <a:cs typeface="Tahoma"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cy-GB" sz="1100" b="0" i="0" u="none" strike="noStrike" cap="none" normalizeH="0" baseline="0" dirty="0" smtClean="0">
              <a:ln>
                <a:noFill/>
              </a:ln>
              <a:solidFill>
                <a:schemeClr val="tx1"/>
              </a:solidFill>
              <a:effectLst/>
              <a:latin typeface="Tahoma" pitchFamily="34" charset="0"/>
              <a:ea typeface="Calibri" pitchFamily="34" charset="0"/>
              <a:cs typeface="Tahoma"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cy-GB" sz="1100" dirty="0">
              <a:latin typeface="Tahoma" pitchFamily="34" charset="0"/>
              <a:ea typeface="Calibri" pitchFamily="34" charset="0"/>
              <a:cs typeface="Tahoma"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cy-GB" sz="1100" b="0" i="0" u="none" strike="noStrike" cap="none" normalizeH="0" baseline="0" dirty="0" smtClean="0">
              <a:ln>
                <a:noFill/>
              </a:ln>
              <a:solidFill>
                <a:schemeClr val="tx1"/>
              </a:solidFill>
              <a:effectLst/>
              <a:latin typeface="Tahoma" pitchFamily="34" charset="0"/>
              <a:ea typeface="Calibri" pitchFamily="34" charset="0"/>
              <a:cs typeface="Tahoma"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cy-GB" sz="1100" dirty="0">
              <a:latin typeface="Tahoma" pitchFamily="34" charset="0"/>
              <a:ea typeface="Calibri" pitchFamily="34" charset="0"/>
              <a:cs typeface="Tahoma"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cy-GB" sz="1100" b="0" i="0" u="none" strike="noStrike" cap="none" normalizeH="0" baseline="0" dirty="0" smtClean="0">
              <a:ln>
                <a:noFill/>
              </a:ln>
              <a:solidFill>
                <a:schemeClr val="tx1"/>
              </a:solidFill>
              <a:effectLst/>
              <a:latin typeface="Tahoma" pitchFamily="34" charset="0"/>
              <a:ea typeface="Calibri" pitchFamily="34" charset="0"/>
              <a:cs typeface="Tahoma"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cy-GB" sz="1100" dirty="0">
              <a:latin typeface="Tahoma" pitchFamily="34" charset="0"/>
              <a:ea typeface="Calibri" pitchFamily="34" charset="0"/>
              <a:cs typeface="Tahoma"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cy-GB" sz="1100" b="0" i="0" u="none" strike="noStrike" cap="none" normalizeH="0" baseline="0" dirty="0" smtClean="0">
              <a:ln>
                <a:noFill/>
              </a:ln>
              <a:solidFill>
                <a:schemeClr val="tx1"/>
              </a:solidFill>
              <a:effectLst/>
              <a:latin typeface="Tahoma" pitchFamily="34" charset="0"/>
              <a:ea typeface="Calibri" pitchFamily="34" charset="0"/>
              <a:cs typeface="Tahoma"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cy-GB" sz="1100" dirty="0">
              <a:latin typeface="Tahoma" pitchFamily="34" charset="0"/>
              <a:ea typeface="Calibri" pitchFamily="34" charset="0"/>
              <a:cs typeface="Tahoma"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cy-GB" sz="1100" b="0" i="0" u="none" strike="noStrike" cap="none" normalizeH="0" baseline="0" dirty="0" smtClean="0">
              <a:ln>
                <a:noFill/>
              </a:ln>
              <a:solidFill>
                <a:schemeClr val="tx1"/>
              </a:solidFill>
              <a:effectLst/>
              <a:latin typeface="Tahoma" pitchFamily="34" charset="0"/>
              <a:ea typeface="Calibri" pitchFamily="34" charset="0"/>
              <a:cs typeface="Tahoma"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cy-GB" sz="1100" dirty="0">
              <a:latin typeface="Tahoma" pitchFamily="34" charset="0"/>
              <a:ea typeface="Calibri" pitchFamily="34" charset="0"/>
              <a:cs typeface="Tahoma"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cy-GB" sz="1100" b="0" i="0" u="none" strike="noStrike" cap="none" normalizeH="0" baseline="0" dirty="0" smtClean="0">
              <a:ln>
                <a:noFill/>
              </a:ln>
              <a:solidFill>
                <a:schemeClr val="tx1"/>
              </a:solidFill>
              <a:effectLst/>
              <a:latin typeface="Tahoma" pitchFamily="34" charset="0"/>
              <a:ea typeface="Calibri" pitchFamily="34" charset="0"/>
              <a:cs typeface="Tahoma"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cy-GB" sz="1100" dirty="0">
              <a:latin typeface="Tahoma" pitchFamily="34" charset="0"/>
              <a:ea typeface="Calibri" pitchFamily="34" charset="0"/>
              <a:cs typeface="Tahoma"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cy-GB" sz="1100" b="0" i="0" u="none" strike="noStrike" cap="none" normalizeH="0" baseline="0" dirty="0" smtClean="0">
              <a:ln>
                <a:noFill/>
              </a:ln>
              <a:solidFill>
                <a:schemeClr val="tx1"/>
              </a:solidFill>
              <a:effectLst/>
              <a:latin typeface="Tahoma" pitchFamily="34" charset="0"/>
              <a:ea typeface="Calibri" pitchFamily="34" charset="0"/>
              <a:cs typeface="Tahoma"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cy-GB" sz="1100" dirty="0">
              <a:latin typeface="Tahoma" pitchFamily="34" charset="0"/>
              <a:ea typeface="Calibri" pitchFamily="34" charset="0"/>
              <a:cs typeface="Tahoma"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cy-GB" sz="1100" b="0" i="0" u="none" strike="noStrike" cap="none" normalizeH="0" baseline="0" dirty="0" smtClean="0">
              <a:ln>
                <a:noFill/>
              </a:ln>
              <a:solidFill>
                <a:schemeClr val="tx1"/>
              </a:solidFill>
              <a:effectLst/>
              <a:latin typeface="Tahoma" pitchFamily="34" charset="0"/>
              <a:ea typeface="Calibri" pitchFamily="34" charset="0"/>
              <a:cs typeface="Tahoma"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cy-GB" sz="1100" dirty="0">
              <a:latin typeface="Tahoma" pitchFamily="34" charset="0"/>
              <a:ea typeface="Calibri" pitchFamily="34" charset="0"/>
              <a:cs typeface="Tahoma"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cy-GB" sz="1100" b="0" i="0" u="none" strike="noStrike" cap="none" normalizeH="0" baseline="0" dirty="0" smtClean="0">
              <a:ln>
                <a:noFill/>
              </a:ln>
              <a:solidFill>
                <a:schemeClr val="tx1"/>
              </a:solidFill>
              <a:effectLst/>
              <a:latin typeface="Tahoma" pitchFamily="34" charset="0"/>
              <a:ea typeface="Calibri" pitchFamily="34" charset="0"/>
              <a:cs typeface="Tahoma"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cy-GB" sz="1100" dirty="0">
              <a:latin typeface="Tahoma" pitchFamily="34" charset="0"/>
              <a:ea typeface="Calibri" pitchFamily="34" charset="0"/>
              <a:cs typeface="Tahoma"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cy-GB" sz="1100" b="0" i="0" u="none" strike="noStrike" cap="none" normalizeH="0" baseline="0" dirty="0" smtClean="0">
              <a:ln>
                <a:noFill/>
              </a:ln>
              <a:solidFill>
                <a:schemeClr val="tx1"/>
              </a:solidFill>
              <a:effectLst/>
              <a:latin typeface="Tahoma" pitchFamily="34" charset="0"/>
              <a:ea typeface="Calibri" pitchFamily="34" charset="0"/>
              <a:cs typeface="Tahoma"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cy-GB" sz="1100" b="0" i="0" u="none" strike="noStrike" cap="none" normalizeH="0" baseline="0" dirty="0" smtClean="0">
                <a:ln>
                  <a:noFill/>
                </a:ln>
                <a:solidFill>
                  <a:schemeClr val="tx1"/>
                </a:solidFill>
                <a:effectLst/>
                <a:latin typeface="Tahoma" pitchFamily="34" charset="0"/>
                <a:ea typeface="Calibri" pitchFamily="34" charset="0"/>
                <a:cs typeface="Tahoma" pitchFamily="34" charset="0"/>
              </a:rPr>
              <a:t>			Humphrey Bolton  </a:t>
            </a:r>
            <a:r>
              <a:rPr kumimoji="0" lang="cy-GB" sz="1100" b="0" i="0" u="none" strike="noStrike" cap="none" normalizeH="0" baseline="0" dirty="0" smtClean="0">
                <a:ln>
                  <a:noFill/>
                </a:ln>
                <a:solidFill>
                  <a:schemeClr val="tx1"/>
                </a:solidFill>
                <a:effectLst/>
                <a:latin typeface="Tahoma" pitchFamily="34" charset="0"/>
                <a:ea typeface="Calibri" pitchFamily="34" charset="0"/>
                <a:cs typeface="Tahoma" pitchFamily="34" charset="0"/>
                <a:hlinkClick r:id="rId4"/>
              </a:rPr>
              <a:t>http://www.geograph.org.uk/photo/579531</a:t>
            </a:r>
            <a:endParaRPr kumimoji="0" lang="cy-GB"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0" y="1340768"/>
            <a:ext cx="4572000" cy="4401205"/>
          </a:xfrm>
          <a:prstGeom prst="rect">
            <a:avLst/>
          </a:prstGeom>
        </p:spPr>
        <p:txBody>
          <a:bodyPr wrap="square">
            <a:spAutoFit/>
          </a:bodyPr>
          <a:lstStyle/>
          <a:p>
            <a:r>
              <a:rPr lang="en-GB" sz="2800" dirty="0">
                <a:latin typeface="Tahoma" pitchFamily="34" charset="0"/>
                <a:ea typeface="Tahoma" pitchFamily="34" charset="0"/>
                <a:cs typeface="Tahoma" pitchFamily="34" charset="0"/>
              </a:rPr>
              <a:t>The light, the sounds, the movement, the wind, the waves and the patterns of the sea all made their way into writings such as Under Milk Wood </a:t>
            </a:r>
            <a:r>
              <a:rPr lang="en-GB" sz="2800" dirty="0" smtClean="0">
                <a:latin typeface="Tahoma" pitchFamily="34" charset="0"/>
                <a:ea typeface="Tahoma" pitchFamily="34" charset="0"/>
                <a:cs typeface="Tahoma" pitchFamily="34" charset="0"/>
              </a:rPr>
              <a:t>–</a:t>
            </a:r>
          </a:p>
          <a:p>
            <a:endParaRPr lang="en-GB" sz="2800" dirty="0">
              <a:latin typeface="Tahoma" pitchFamily="34" charset="0"/>
              <a:ea typeface="Tahoma" pitchFamily="34" charset="0"/>
              <a:cs typeface="Tahoma" pitchFamily="34" charset="0"/>
            </a:endParaRPr>
          </a:p>
          <a:p>
            <a:r>
              <a:rPr lang="en-GB" sz="2800" dirty="0" smtClean="0">
                <a:latin typeface="Tahoma" pitchFamily="34" charset="0"/>
                <a:ea typeface="Tahoma" pitchFamily="34" charset="0"/>
                <a:cs typeface="Tahoma" pitchFamily="34" charset="0"/>
              </a:rPr>
              <a:t> </a:t>
            </a:r>
            <a:r>
              <a:rPr lang="en-GB" sz="2800" dirty="0">
                <a:latin typeface="Tahoma" pitchFamily="34" charset="0"/>
                <a:ea typeface="Tahoma" pitchFamily="34" charset="0"/>
                <a:cs typeface="Tahoma" pitchFamily="34" charset="0"/>
              </a:rPr>
              <a:t>‘the </a:t>
            </a:r>
            <a:r>
              <a:rPr lang="en-GB" sz="2800" dirty="0" err="1">
                <a:latin typeface="Tahoma" pitchFamily="34" charset="0"/>
                <a:ea typeface="Tahoma" pitchFamily="34" charset="0"/>
                <a:cs typeface="Tahoma" pitchFamily="34" charset="0"/>
              </a:rPr>
              <a:t>sloeblack</a:t>
            </a:r>
            <a:r>
              <a:rPr lang="en-GB" sz="2800" dirty="0">
                <a:latin typeface="Tahoma" pitchFamily="34" charset="0"/>
                <a:ea typeface="Tahoma" pitchFamily="34" charset="0"/>
                <a:cs typeface="Tahoma" pitchFamily="34" charset="0"/>
              </a:rPr>
              <a:t>, slow, black, </a:t>
            </a:r>
            <a:r>
              <a:rPr lang="en-GB" sz="2800" dirty="0" err="1" smtClean="0">
                <a:latin typeface="Tahoma" pitchFamily="34" charset="0"/>
                <a:ea typeface="Tahoma" pitchFamily="34" charset="0"/>
                <a:cs typeface="Tahoma" pitchFamily="34" charset="0"/>
              </a:rPr>
              <a:t>crowblack</a:t>
            </a:r>
            <a:r>
              <a:rPr lang="en-GB" sz="2800" dirty="0" smtClean="0">
                <a:latin typeface="Tahoma" pitchFamily="34" charset="0"/>
                <a:ea typeface="Tahoma" pitchFamily="34" charset="0"/>
                <a:cs typeface="Tahoma" pitchFamily="34" charset="0"/>
              </a:rPr>
              <a:t>, </a:t>
            </a:r>
            <a:r>
              <a:rPr lang="en-GB" sz="2800" dirty="0" err="1" smtClean="0">
                <a:latin typeface="Tahoma" pitchFamily="34" charset="0"/>
                <a:ea typeface="Tahoma" pitchFamily="34" charset="0"/>
                <a:cs typeface="Tahoma" pitchFamily="34" charset="0"/>
              </a:rPr>
              <a:t>slowblack</a:t>
            </a:r>
            <a:r>
              <a:rPr lang="en-GB" sz="2800" dirty="0" smtClean="0">
                <a:latin typeface="Tahoma" pitchFamily="34" charset="0"/>
                <a:ea typeface="Tahoma" pitchFamily="34" charset="0"/>
                <a:cs typeface="Tahoma" pitchFamily="34" charset="0"/>
              </a:rPr>
              <a:t>, </a:t>
            </a:r>
            <a:r>
              <a:rPr lang="en-GB" sz="2800" dirty="0" err="1" smtClean="0">
                <a:latin typeface="Tahoma" pitchFamily="34" charset="0"/>
                <a:ea typeface="Tahoma" pitchFamily="34" charset="0"/>
                <a:cs typeface="Tahoma" pitchFamily="34" charset="0"/>
              </a:rPr>
              <a:t>fishingboat</a:t>
            </a:r>
            <a:r>
              <a:rPr lang="en-GB" sz="2800" dirty="0" smtClean="0">
                <a:latin typeface="Tahoma" pitchFamily="34" charset="0"/>
                <a:ea typeface="Tahoma" pitchFamily="34" charset="0"/>
                <a:cs typeface="Tahoma" pitchFamily="34" charset="0"/>
              </a:rPr>
              <a:t>-bobbing </a:t>
            </a:r>
            <a:r>
              <a:rPr lang="en-GB" sz="2800" dirty="0">
                <a:latin typeface="Tahoma" pitchFamily="34" charset="0"/>
                <a:ea typeface="Tahoma" pitchFamily="34" charset="0"/>
                <a:cs typeface="Tahoma" pitchFamily="34" charset="0"/>
              </a:rPr>
              <a:t>sea...’</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GB"/>
          </a:p>
        </p:txBody>
      </p:sp>
      <p:pic>
        <p:nvPicPr>
          <p:cNvPr id="28673" name="Picture 4" descr="The Estuary, Laugharne"/>
          <p:cNvPicPr>
            <a:picLocks noChangeAspect="1" noChangeArrowheads="1"/>
          </p:cNvPicPr>
          <p:nvPr/>
        </p:nvPicPr>
        <p:blipFill>
          <a:blip r:embed="rId2" cstate="print"/>
          <a:srcRect/>
          <a:stretch>
            <a:fillRect/>
          </a:stretch>
        </p:blipFill>
        <p:spPr bwMode="auto">
          <a:xfrm>
            <a:off x="1115616" y="1177280"/>
            <a:ext cx="6552728" cy="4483968"/>
          </a:xfrm>
          <a:prstGeom prst="rect">
            <a:avLst/>
          </a:prstGeom>
          <a:noFill/>
        </p:spPr>
      </p:pic>
      <p:sp>
        <p:nvSpPr>
          <p:cNvPr id="28675" name="Rectangle 3"/>
          <p:cNvSpPr>
            <a:spLocks noChangeArrowheads="1"/>
          </p:cNvSpPr>
          <p:nvPr/>
        </p:nvSpPr>
        <p:spPr bwMode="auto">
          <a:xfrm>
            <a:off x="0" y="476672"/>
            <a:ext cx="6197530" cy="5786199"/>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cy-GB" sz="1000" b="0" i="0" u="none" strike="noStrike" cap="none" normalizeH="0" baseline="0" dirty="0" smtClean="0">
              <a:ln>
                <a:noFill/>
              </a:ln>
              <a:solidFill>
                <a:schemeClr val="tx1"/>
              </a:solidFill>
              <a:effectLst/>
              <a:latin typeface="Tahoma" pitchFamily="34" charset="0"/>
              <a:ea typeface="Calibri" pitchFamily="34" charset="0"/>
              <a:cs typeface="Tahoma"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cy-GB" sz="1000" dirty="0">
              <a:latin typeface="Tahoma" pitchFamily="34" charset="0"/>
              <a:ea typeface="Calibri" pitchFamily="34" charset="0"/>
              <a:cs typeface="Tahoma"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cy-GB" sz="1000" b="0" i="0" u="none" strike="noStrike" cap="none" normalizeH="0" baseline="0" dirty="0" smtClean="0">
              <a:ln>
                <a:noFill/>
              </a:ln>
              <a:solidFill>
                <a:schemeClr val="tx1"/>
              </a:solidFill>
              <a:effectLst/>
              <a:latin typeface="Tahoma" pitchFamily="34" charset="0"/>
              <a:ea typeface="Calibri" pitchFamily="34" charset="0"/>
              <a:cs typeface="Tahoma"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cy-GB" sz="1000" dirty="0">
              <a:latin typeface="Tahoma" pitchFamily="34" charset="0"/>
              <a:ea typeface="Calibri" pitchFamily="34" charset="0"/>
              <a:cs typeface="Tahoma"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cy-GB" sz="1000" b="0" i="0" u="none" strike="noStrike" cap="none" normalizeH="0" baseline="0" dirty="0" smtClean="0">
              <a:ln>
                <a:noFill/>
              </a:ln>
              <a:solidFill>
                <a:schemeClr val="tx1"/>
              </a:solidFill>
              <a:effectLst/>
              <a:latin typeface="Tahoma" pitchFamily="34" charset="0"/>
              <a:ea typeface="Calibri" pitchFamily="34" charset="0"/>
              <a:cs typeface="Tahoma"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cy-GB" sz="1000" dirty="0">
              <a:latin typeface="Tahoma" pitchFamily="34" charset="0"/>
              <a:ea typeface="Calibri" pitchFamily="34" charset="0"/>
              <a:cs typeface="Tahoma"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cy-GB" sz="1000" b="0" i="0" u="none" strike="noStrike" cap="none" normalizeH="0" baseline="0" dirty="0" smtClean="0">
              <a:ln>
                <a:noFill/>
              </a:ln>
              <a:solidFill>
                <a:schemeClr val="tx1"/>
              </a:solidFill>
              <a:effectLst/>
              <a:latin typeface="Tahoma" pitchFamily="34" charset="0"/>
              <a:ea typeface="Calibri" pitchFamily="34" charset="0"/>
              <a:cs typeface="Tahoma"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cy-GB" sz="1000" dirty="0">
              <a:latin typeface="Tahoma" pitchFamily="34" charset="0"/>
              <a:ea typeface="Calibri" pitchFamily="34" charset="0"/>
              <a:cs typeface="Tahoma"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cy-GB" sz="1000" b="0" i="0" u="none" strike="noStrike" cap="none" normalizeH="0" baseline="0" dirty="0" smtClean="0">
              <a:ln>
                <a:noFill/>
              </a:ln>
              <a:solidFill>
                <a:schemeClr val="tx1"/>
              </a:solidFill>
              <a:effectLst/>
              <a:latin typeface="Tahoma" pitchFamily="34" charset="0"/>
              <a:ea typeface="Calibri" pitchFamily="34" charset="0"/>
              <a:cs typeface="Tahoma"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cy-GB" sz="1000" dirty="0">
              <a:latin typeface="Tahoma" pitchFamily="34" charset="0"/>
              <a:ea typeface="Calibri" pitchFamily="34" charset="0"/>
              <a:cs typeface="Tahoma"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cy-GB" sz="1000" b="0" i="0" u="none" strike="noStrike" cap="none" normalizeH="0" baseline="0" dirty="0" smtClean="0">
              <a:ln>
                <a:noFill/>
              </a:ln>
              <a:solidFill>
                <a:schemeClr val="tx1"/>
              </a:solidFill>
              <a:effectLst/>
              <a:latin typeface="Tahoma" pitchFamily="34" charset="0"/>
              <a:ea typeface="Calibri" pitchFamily="34" charset="0"/>
              <a:cs typeface="Tahoma"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cy-GB" sz="1000" dirty="0">
              <a:latin typeface="Tahoma" pitchFamily="34" charset="0"/>
              <a:ea typeface="Calibri" pitchFamily="34" charset="0"/>
              <a:cs typeface="Tahoma"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cy-GB" sz="1000" b="0" i="0" u="none" strike="noStrike" cap="none" normalizeH="0" baseline="0" dirty="0" smtClean="0">
              <a:ln>
                <a:noFill/>
              </a:ln>
              <a:solidFill>
                <a:schemeClr val="tx1"/>
              </a:solidFill>
              <a:effectLst/>
              <a:latin typeface="Tahoma" pitchFamily="34" charset="0"/>
              <a:ea typeface="Calibri" pitchFamily="34" charset="0"/>
              <a:cs typeface="Tahoma"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cy-GB" sz="1000" dirty="0">
              <a:latin typeface="Tahoma" pitchFamily="34" charset="0"/>
              <a:ea typeface="Calibri" pitchFamily="34" charset="0"/>
              <a:cs typeface="Tahoma"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cy-GB" sz="1000" b="0" i="0" u="none" strike="noStrike" cap="none" normalizeH="0" baseline="0" dirty="0" smtClean="0">
              <a:ln>
                <a:noFill/>
              </a:ln>
              <a:solidFill>
                <a:schemeClr val="tx1"/>
              </a:solidFill>
              <a:effectLst/>
              <a:latin typeface="Tahoma" pitchFamily="34" charset="0"/>
              <a:ea typeface="Calibri" pitchFamily="34" charset="0"/>
              <a:cs typeface="Tahoma"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cy-GB" sz="1000" dirty="0">
              <a:latin typeface="Tahoma" pitchFamily="34" charset="0"/>
              <a:ea typeface="Calibri" pitchFamily="34" charset="0"/>
              <a:cs typeface="Tahoma"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cy-GB" sz="1000" b="0" i="0" u="none" strike="noStrike" cap="none" normalizeH="0" baseline="0" dirty="0" smtClean="0">
              <a:ln>
                <a:noFill/>
              </a:ln>
              <a:solidFill>
                <a:schemeClr val="tx1"/>
              </a:solidFill>
              <a:effectLst/>
              <a:latin typeface="Tahoma" pitchFamily="34" charset="0"/>
              <a:ea typeface="Calibri" pitchFamily="34" charset="0"/>
              <a:cs typeface="Tahoma"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cy-GB" sz="1000" dirty="0">
              <a:latin typeface="Tahoma" pitchFamily="34" charset="0"/>
              <a:ea typeface="Calibri" pitchFamily="34" charset="0"/>
              <a:cs typeface="Tahoma"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cy-GB" sz="1000" b="0" i="0" u="none" strike="noStrike" cap="none" normalizeH="0" baseline="0" dirty="0" smtClean="0">
              <a:ln>
                <a:noFill/>
              </a:ln>
              <a:solidFill>
                <a:schemeClr val="tx1"/>
              </a:solidFill>
              <a:effectLst/>
              <a:latin typeface="Tahoma" pitchFamily="34" charset="0"/>
              <a:ea typeface="Calibri" pitchFamily="34" charset="0"/>
              <a:cs typeface="Tahoma"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cy-GB" sz="1000" dirty="0">
              <a:latin typeface="Tahoma" pitchFamily="34" charset="0"/>
              <a:ea typeface="Calibri" pitchFamily="34" charset="0"/>
              <a:cs typeface="Tahoma"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cy-GB" sz="1000" b="0" i="0" u="none" strike="noStrike" cap="none" normalizeH="0" baseline="0" dirty="0" smtClean="0">
              <a:ln>
                <a:noFill/>
              </a:ln>
              <a:solidFill>
                <a:schemeClr val="tx1"/>
              </a:solidFill>
              <a:effectLst/>
              <a:latin typeface="Tahoma" pitchFamily="34" charset="0"/>
              <a:ea typeface="Calibri" pitchFamily="34" charset="0"/>
              <a:cs typeface="Tahoma"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cy-GB" sz="1000" dirty="0">
              <a:latin typeface="Tahoma" pitchFamily="34" charset="0"/>
              <a:ea typeface="Calibri" pitchFamily="34" charset="0"/>
              <a:cs typeface="Tahoma"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cy-GB" sz="1000" b="0" i="0" u="none" strike="noStrike" cap="none" normalizeH="0" baseline="0" dirty="0" smtClean="0">
              <a:ln>
                <a:noFill/>
              </a:ln>
              <a:solidFill>
                <a:schemeClr val="tx1"/>
              </a:solidFill>
              <a:effectLst/>
              <a:latin typeface="Tahoma" pitchFamily="34" charset="0"/>
              <a:ea typeface="Calibri" pitchFamily="34" charset="0"/>
              <a:cs typeface="Tahoma"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cy-GB" sz="1000" dirty="0">
              <a:latin typeface="Tahoma" pitchFamily="34" charset="0"/>
              <a:ea typeface="Calibri" pitchFamily="34" charset="0"/>
              <a:cs typeface="Tahoma"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cy-GB" sz="1000" b="0" i="0" u="none" strike="noStrike" cap="none" normalizeH="0" baseline="0" dirty="0" smtClean="0">
              <a:ln>
                <a:noFill/>
              </a:ln>
              <a:solidFill>
                <a:schemeClr val="tx1"/>
              </a:solidFill>
              <a:effectLst/>
              <a:latin typeface="Tahoma" pitchFamily="34" charset="0"/>
              <a:ea typeface="Calibri" pitchFamily="34" charset="0"/>
              <a:cs typeface="Tahoma"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cy-GB" sz="1000" dirty="0">
              <a:latin typeface="Tahoma" pitchFamily="34" charset="0"/>
              <a:ea typeface="Calibri" pitchFamily="34" charset="0"/>
              <a:cs typeface="Tahoma"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cy-GB" sz="1000" b="0" i="0" u="none" strike="noStrike" cap="none" normalizeH="0" baseline="0" dirty="0" smtClean="0">
              <a:ln>
                <a:noFill/>
              </a:ln>
              <a:solidFill>
                <a:schemeClr val="tx1"/>
              </a:solidFill>
              <a:effectLst/>
              <a:latin typeface="Tahoma" pitchFamily="34" charset="0"/>
              <a:ea typeface="Calibri" pitchFamily="34" charset="0"/>
              <a:cs typeface="Tahoma"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cy-GB" sz="1000" dirty="0">
              <a:latin typeface="Tahoma" pitchFamily="34" charset="0"/>
              <a:ea typeface="Calibri" pitchFamily="34" charset="0"/>
              <a:cs typeface="Tahoma"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cy-GB" sz="1000" b="0" i="0" u="none" strike="noStrike" cap="none" normalizeH="0" baseline="0" dirty="0" smtClean="0">
              <a:ln>
                <a:noFill/>
              </a:ln>
              <a:solidFill>
                <a:schemeClr val="tx1"/>
              </a:solidFill>
              <a:effectLst/>
              <a:latin typeface="Tahoma" pitchFamily="34" charset="0"/>
              <a:ea typeface="Calibri" pitchFamily="34" charset="0"/>
              <a:cs typeface="Tahoma"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cy-GB" sz="1000" dirty="0">
              <a:latin typeface="Tahoma" pitchFamily="34" charset="0"/>
              <a:ea typeface="Calibri" pitchFamily="34" charset="0"/>
              <a:cs typeface="Tahoma"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cy-GB" sz="1000" b="0" i="0" u="none" strike="noStrike" cap="none" normalizeH="0" baseline="0" dirty="0" smtClean="0">
              <a:ln>
                <a:noFill/>
              </a:ln>
              <a:solidFill>
                <a:schemeClr val="tx1"/>
              </a:solidFill>
              <a:effectLst/>
              <a:latin typeface="Tahoma" pitchFamily="34" charset="0"/>
              <a:ea typeface="Calibri" pitchFamily="34" charset="0"/>
              <a:cs typeface="Tahoma"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cy-GB" sz="1000" dirty="0">
              <a:latin typeface="Tahoma" pitchFamily="34" charset="0"/>
              <a:ea typeface="Calibri" pitchFamily="34" charset="0"/>
              <a:cs typeface="Tahoma"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cy-GB" sz="1000" b="0" i="0" u="none" strike="noStrike" cap="none" normalizeH="0" baseline="0" dirty="0" smtClean="0">
              <a:ln>
                <a:noFill/>
              </a:ln>
              <a:solidFill>
                <a:schemeClr val="tx1"/>
              </a:solidFill>
              <a:effectLst/>
              <a:latin typeface="Tahoma" pitchFamily="34" charset="0"/>
              <a:ea typeface="Calibri" pitchFamily="34" charset="0"/>
              <a:cs typeface="Tahoma"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cy-GB" sz="1000" dirty="0">
              <a:latin typeface="Tahoma" pitchFamily="34" charset="0"/>
              <a:ea typeface="Calibri" pitchFamily="34" charset="0"/>
              <a:cs typeface="Tahoma"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cy-GB" sz="1000" b="0" i="0" u="none" strike="noStrike" cap="none" normalizeH="0" baseline="0" dirty="0" smtClean="0">
              <a:ln>
                <a:noFill/>
              </a:ln>
              <a:solidFill>
                <a:schemeClr val="tx1"/>
              </a:solidFill>
              <a:effectLst/>
              <a:latin typeface="Tahoma" pitchFamily="34" charset="0"/>
              <a:ea typeface="Calibri" pitchFamily="34" charset="0"/>
              <a:cs typeface="Tahoma"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cy-GB" sz="1000" dirty="0">
              <a:latin typeface="Tahoma" pitchFamily="34" charset="0"/>
              <a:ea typeface="Calibri" pitchFamily="34" charset="0"/>
              <a:cs typeface="Tahoma"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cy-GB" sz="1000" b="0" i="0" u="none" strike="noStrike" cap="none" normalizeH="0" baseline="0" dirty="0" smtClean="0">
                <a:ln>
                  <a:noFill/>
                </a:ln>
                <a:solidFill>
                  <a:schemeClr val="tx1"/>
                </a:solidFill>
                <a:effectLst/>
                <a:latin typeface="Tahoma" pitchFamily="34" charset="0"/>
                <a:ea typeface="Calibri" pitchFamily="34" charset="0"/>
                <a:cs typeface="Tahoma" pitchFamily="34" charset="0"/>
              </a:rPr>
              <a:t>			Welshbabe http://www.geograph.org.uk/photo/3611376 </a:t>
            </a:r>
            <a:endParaRPr kumimoji="0" lang="cy-GB"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GB"/>
          </a:p>
        </p:txBody>
      </p:sp>
      <p:pic>
        <p:nvPicPr>
          <p:cNvPr id="30721" name="Picture 7" descr="Dylan admires ....... the medieval Laugharne castle"/>
          <p:cNvPicPr>
            <a:picLocks noChangeAspect="1" noChangeArrowheads="1"/>
          </p:cNvPicPr>
          <p:nvPr/>
        </p:nvPicPr>
        <p:blipFill>
          <a:blip r:embed="rId2" cstate="print"/>
          <a:srcRect/>
          <a:stretch>
            <a:fillRect/>
          </a:stretch>
        </p:blipFill>
        <p:spPr bwMode="auto">
          <a:xfrm>
            <a:off x="1979712" y="1124744"/>
            <a:ext cx="5328592" cy="3784073"/>
          </a:xfrm>
          <a:prstGeom prst="rect">
            <a:avLst/>
          </a:prstGeom>
          <a:noFill/>
        </p:spPr>
      </p:pic>
      <p:sp>
        <p:nvSpPr>
          <p:cNvPr id="30723" name="Rectangle 3"/>
          <p:cNvSpPr>
            <a:spLocks noChangeArrowheads="1"/>
          </p:cNvSpPr>
          <p:nvPr/>
        </p:nvSpPr>
        <p:spPr bwMode="auto">
          <a:xfrm>
            <a:off x="323528" y="1301287"/>
            <a:ext cx="8640960" cy="478592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cy-GB" sz="1100" b="0" i="0" u="none" strike="noStrike" cap="none" normalizeH="0" baseline="0" dirty="0" smtClean="0">
              <a:ln>
                <a:noFill/>
              </a:ln>
              <a:solidFill>
                <a:schemeClr val="tx1"/>
              </a:solidFill>
              <a:effectLst/>
              <a:latin typeface="Tahoma" pitchFamily="34" charset="0"/>
              <a:ea typeface="Calibri" pitchFamily="34" charset="0"/>
              <a:cs typeface="Tahoma"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cy-GB" sz="1100" dirty="0">
              <a:latin typeface="Tahoma" pitchFamily="34" charset="0"/>
              <a:ea typeface="Calibri" pitchFamily="34" charset="0"/>
              <a:cs typeface="Tahoma"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cy-GB" sz="1100" b="0" i="0" u="none" strike="noStrike" cap="none" normalizeH="0" baseline="0" dirty="0" smtClean="0">
              <a:ln>
                <a:noFill/>
              </a:ln>
              <a:solidFill>
                <a:schemeClr val="tx1"/>
              </a:solidFill>
              <a:effectLst/>
              <a:latin typeface="Tahoma" pitchFamily="34" charset="0"/>
              <a:ea typeface="Calibri" pitchFamily="34" charset="0"/>
              <a:cs typeface="Tahoma"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cy-GB" sz="1100" dirty="0">
              <a:latin typeface="Tahoma" pitchFamily="34" charset="0"/>
              <a:ea typeface="Calibri" pitchFamily="34" charset="0"/>
              <a:cs typeface="Tahoma"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cy-GB" sz="1100" b="0" i="0" u="none" strike="noStrike" cap="none" normalizeH="0" baseline="0" dirty="0" smtClean="0">
              <a:ln>
                <a:noFill/>
              </a:ln>
              <a:solidFill>
                <a:schemeClr val="tx1"/>
              </a:solidFill>
              <a:effectLst/>
              <a:latin typeface="Tahoma" pitchFamily="34" charset="0"/>
              <a:ea typeface="Calibri" pitchFamily="34" charset="0"/>
              <a:cs typeface="Tahoma"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cy-GB" sz="1100" dirty="0">
              <a:latin typeface="Tahoma" pitchFamily="34" charset="0"/>
              <a:ea typeface="Calibri" pitchFamily="34" charset="0"/>
              <a:cs typeface="Tahoma"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cy-GB" sz="1100" b="0" i="0" u="none" strike="noStrike" cap="none" normalizeH="0" baseline="0" dirty="0" smtClean="0">
              <a:ln>
                <a:noFill/>
              </a:ln>
              <a:solidFill>
                <a:schemeClr val="tx1"/>
              </a:solidFill>
              <a:effectLst/>
              <a:latin typeface="Tahoma" pitchFamily="34" charset="0"/>
              <a:ea typeface="Calibri" pitchFamily="34" charset="0"/>
              <a:cs typeface="Tahoma"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cy-GB" sz="1100" dirty="0">
              <a:latin typeface="Tahoma" pitchFamily="34" charset="0"/>
              <a:ea typeface="Calibri" pitchFamily="34" charset="0"/>
              <a:cs typeface="Tahoma"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cy-GB" sz="1100" b="0" i="0" u="none" strike="noStrike" cap="none" normalizeH="0" baseline="0" dirty="0" smtClean="0">
              <a:ln>
                <a:noFill/>
              </a:ln>
              <a:solidFill>
                <a:schemeClr val="tx1"/>
              </a:solidFill>
              <a:effectLst/>
              <a:latin typeface="Tahoma" pitchFamily="34" charset="0"/>
              <a:ea typeface="Calibri" pitchFamily="34" charset="0"/>
              <a:cs typeface="Tahoma"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cy-GB" sz="1100" dirty="0">
              <a:latin typeface="Tahoma" pitchFamily="34" charset="0"/>
              <a:ea typeface="Calibri" pitchFamily="34" charset="0"/>
              <a:cs typeface="Tahoma"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cy-GB" sz="1100" b="0" i="0" u="none" strike="noStrike" cap="none" normalizeH="0" baseline="0" dirty="0" smtClean="0">
              <a:ln>
                <a:noFill/>
              </a:ln>
              <a:solidFill>
                <a:schemeClr val="tx1"/>
              </a:solidFill>
              <a:effectLst/>
              <a:latin typeface="Tahoma" pitchFamily="34" charset="0"/>
              <a:ea typeface="Calibri" pitchFamily="34" charset="0"/>
              <a:cs typeface="Tahoma"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cy-GB" sz="1100" dirty="0">
              <a:latin typeface="Tahoma" pitchFamily="34" charset="0"/>
              <a:ea typeface="Calibri" pitchFamily="34" charset="0"/>
              <a:cs typeface="Tahoma"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cy-GB" sz="1100" b="0" i="0" u="none" strike="noStrike" cap="none" normalizeH="0" baseline="0" dirty="0" smtClean="0">
              <a:ln>
                <a:noFill/>
              </a:ln>
              <a:solidFill>
                <a:schemeClr val="tx1"/>
              </a:solidFill>
              <a:effectLst/>
              <a:latin typeface="Tahoma" pitchFamily="34" charset="0"/>
              <a:ea typeface="Calibri" pitchFamily="34" charset="0"/>
              <a:cs typeface="Tahoma"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cy-GB" sz="1100" b="0" i="0" u="none" strike="noStrike" cap="none" normalizeH="0" baseline="0" dirty="0" smtClean="0">
                <a:ln>
                  <a:noFill/>
                </a:ln>
                <a:solidFill>
                  <a:schemeClr val="tx1"/>
                </a:solidFill>
                <a:effectLst/>
                <a:latin typeface="Tahoma" pitchFamily="34" charset="0"/>
                <a:ea typeface="Calibri" pitchFamily="34" charset="0"/>
                <a:cs typeface="Tahoma" pitchFamily="34" charset="0"/>
              </a:rPr>
              <a:t>			</a:t>
            </a:r>
          </a:p>
          <a:p>
            <a:pPr marL="0" marR="0" lvl="0" indent="0" algn="l" defTabSz="914400" rtl="0" eaLnBrk="1" fontAlgn="base" latinLnBrk="0" hangingPunct="1">
              <a:lnSpc>
                <a:spcPct val="100000"/>
              </a:lnSpc>
              <a:spcBef>
                <a:spcPct val="0"/>
              </a:spcBef>
              <a:spcAft>
                <a:spcPct val="0"/>
              </a:spcAft>
              <a:buClrTx/>
              <a:buSzTx/>
              <a:buFontTx/>
              <a:buNone/>
              <a:tabLst/>
            </a:pPr>
            <a:endParaRPr lang="cy-GB" sz="1100" dirty="0">
              <a:latin typeface="Tahoma" pitchFamily="34" charset="0"/>
              <a:ea typeface="Calibri" pitchFamily="34" charset="0"/>
              <a:cs typeface="Tahoma"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cy-GB" sz="1100" b="0" i="0" u="none" strike="noStrike" cap="none" normalizeH="0" baseline="0" dirty="0" smtClean="0">
              <a:ln>
                <a:noFill/>
              </a:ln>
              <a:solidFill>
                <a:schemeClr val="tx1"/>
              </a:solidFill>
              <a:effectLst/>
              <a:latin typeface="Tahoma" pitchFamily="34" charset="0"/>
              <a:ea typeface="Calibri" pitchFamily="34" charset="0"/>
              <a:cs typeface="Tahoma"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r>
              <a:rPr lang="cy-GB" sz="1100" dirty="0" smtClean="0">
                <a:latin typeface="Tahoma" pitchFamily="34" charset="0"/>
                <a:ea typeface="Calibri" pitchFamily="34" charset="0"/>
                <a:cs typeface="Tahoma" pitchFamily="34" charset="0"/>
              </a:rPr>
              <a:t>	</a:t>
            </a:r>
          </a:p>
          <a:p>
            <a:pPr marL="0" marR="0" lvl="0" indent="0" algn="l" defTabSz="914400" rtl="0" eaLnBrk="1" fontAlgn="base" latinLnBrk="0" hangingPunct="1">
              <a:lnSpc>
                <a:spcPct val="100000"/>
              </a:lnSpc>
              <a:spcBef>
                <a:spcPct val="0"/>
              </a:spcBef>
              <a:spcAft>
                <a:spcPct val="0"/>
              </a:spcAft>
              <a:buClrTx/>
              <a:buSzTx/>
              <a:buFontTx/>
              <a:buNone/>
              <a:tabLst/>
            </a:pPr>
            <a:r>
              <a:rPr lang="cy-GB" sz="1100" dirty="0" smtClean="0">
                <a:latin typeface="Tahoma" pitchFamily="34" charset="0"/>
                <a:ea typeface="Calibri" pitchFamily="34" charset="0"/>
                <a:cs typeface="Tahoma" pitchFamily="34" charset="0"/>
              </a:rPr>
              <a:t>	</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cy-GB" sz="1100" b="0" i="0" u="none" strike="noStrike" cap="none" normalizeH="0" baseline="0" dirty="0">
              <a:ln>
                <a:noFill/>
              </a:ln>
              <a:solidFill>
                <a:schemeClr val="tx1"/>
              </a:solidFill>
              <a:effectLst/>
              <a:latin typeface="Tahoma" pitchFamily="34" charset="0"/>
              <a:ea typeface="Calibri" pitchFamily="34" charset="0"/>
              <a:cs typeface="Tahoma"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cy-GB" sz="1100" dirty="0" smtClean="0">
              <a:latin typeface="Tahoma" pitchFamily="34" charset="0"/>
              <a:ea typeface="Calibri" pitchFamily="34" charset="0"/>
              <a:cs typeface="Tahoma"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cy-GB" sz="1100" b="0" i="0" u="none" strike="noStrike" cap="none" normalizeH="0" baseline="0" dirty="0">
              <a:ln>
                <a:noFill/>
              </a:ln>
              <a:solidFill>
                <a:schemeClr val="tx1"/>
              </a:solidFill>
              <a:effectLst/>
              <a:latin typeface="Tahoma" pitchFamily="34" charset="0"/>
              <a:ea typeface="Calibri" pitchFamily="34" charset="0"/>
              <a:cs typeface="Tahoma"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cy-GB" sz="1000" b="0" i="0" u="none" strike="noStrike" cap="none" normalizeH="0" baseline="0" dirty="0" smtClean="0">
                <a:ln>
                  <a:noFill/>
                </a:ln>
                <a:solidFill>
                  <a:schemeClr val="tx1"/>
                </a:solidFill>
                <a:effectLst/>
                <a:latin typeface="Tahoma" pitchFamily="34" charset="0"/>
                <a:ea typeface="Calibri" pitchFamily="34" charset="0"/>
                <a:cs typeface="Tahoma" pitchFamily="34" charset="0"/>
              </a:rPr>
              <a:t>	</a:t>
            </a:r>
            <a:endParaRPr kumimoji="0" lang="cy-GB" sz="1000" b="0" i="0" u="none" strike="noStrike" cap="none" normalizeH="0" baseline="0" dirty="0" smtClean="0">
              <a:ln>
                <a:noFill/>
              </a:ln>
              <a:solidFill>
                <a:schemeClr val="tx1"/>
              </a:solidFill>
              <a:effectLst/>
              <a:latin typeface="Tahoma" pitchFamily="34" charset="0"/>
              <a:ea typeface="Calibri" pitchFamily="34" charset="0"/>
              <a:cs typeface="Tahoma"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cy-GB" sz="1000" b="0" i="0" u="none" strike="noStrike" cap="none" normalizeH="0" baseline="0" dirty="0" smtClean="0">
                <a:ln>
                  <a:noFill/>
                </a:ln>
                <a:solidFill>
                  <a:schemeClr val="tx1"/>
                </a:solidFill>
                <a:effectLst/>
                <a:latin typeface="Tahoma" pitchFamily="34" charset="0"/>
                <a:ea typeface="Calibri" pitchFamily="34" charset="0"/>
                <a:cs typeface="Tahoma" pitchFamily="34" charset="0"/>
              </a:rPr>
              <a:t>Colin </a:t>
            </a:r>
            <a:r>
              <a:rPr kumimoji="0" lang="cy-GB" sz="1000" b="0" i="0" u="none" strike="noStrike" cap="none" normalizeH="0" baseline="0" dirty="0" smtClean="0">
                <a:ln>
                  <a:noFill/>
                </a:ln>
                <a:solidFill>
                  <a:schemeClr val="tx1"/>
                </a:solidFill>
                <a:effectLst/>
                <a:latin typeface="Tahoma" pitchFamily="34" charset="0"/>
                <a:ea typeface="Calibri" pitchFamily="34" charset="0"/>
                <a:cs typeface="Tahoma" pitchFamily="34" charset="0"/>
              </a:rPr>
              <a:t>Vosper  </a:t>
            </a:r>
            <a:r>
              <a:rPr kumimoji="0" lang="cy-GB" sz="1000" b="0" i="0" u="none" strike="noStrike" cap="none" normalizeH="0" baseline="0" dirty="0" smtClean="0">
                <a:ln>
                  <a:noFill/>
                </a:ln>
                <a:solidFill>
                  <a:schemeClr val="tx1"/>
                </a:solidFill>
                <a:effectLst/>
                <a:latin typeface="Tahoma" pitchFamily="34" charset="0"/>
                <a:ea typeface="Calibri" pitchFamily="34" charset="0"/>
                <a:cs typeface="Tahoma" pitchFamily="34" charset="0"/>
                <a:hlinkClick r:id="rId3"/>
              </a:rPr>
              <a:t>http://www.geograph.org.uk/photo/</a:t>
            </a:r>
            <a:r>
              <a:rPr kumimoji="0" lang="cy-GB" sz="1000" b="0" i="0" u="none" strike="noStrike" cap="none" normalizeH="0" baseline="0" dirty="0" smtClean="0">
                <a:ln>
                  <a:noFill/>
                </a:ln>
                <a:solidFill>
                  <a:schemeClr val="tx1"/>
                </a:solidFill>
                <a:effectLst/>
                <a:latin typeface="Tahoma" pitchFamily="34" charset="0"/>
                <a:ea typeface="Calibri" pitchFamily="34" charset="0"/>
                <a:cs typeface="Tahoma" pitchFamily="34" charset="0"/>
                <a:hlinkClick r:id="rId3"/>
              </a:rPr>
              <a:t>1708250</a:t>
            </a:r>
            <a:endParaRPr kumimoji="0" lang="en-GB"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cy-GB" b="0" i="0" u="none" strike="noStrike" cap="none" normalizeH="0" baseline="0" dirty="0" smtClean="0">
                <a:ln>
                  <a:noFill/>
                </a:ln>
                <a:solidFill>
                  <a:schemeClr val="tx1"/>
                </a:solidFill>
                <a:effectLst/>
                <a:latin typeface="Tahoma" pitchFamily="34" charset="0"/>
                <a:ea typeface="Calibri" pitchFamily="34" charset="0"/>
                <a:cs typeface="Tahoma" pitchFamily="34" charset="0"/>
              </a:rPr>
              <a:t>The famous Boat House where Dylan lived with his wife,Caitlin,and their three children lies around the corner of this path, skirting around the base of Laugharne castle, solitary above the estuary.</a:t>
            </a:r>
            <a:endParaRPr kumimoji="0" lang="cy-GB"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ChangeArrowheads="1"/>
          </p:cNvSpPr>
          <p:nvPr/>
        </p:nvSpPr>
        <p:spPr bwMode="auto">
          <a:xfrm>
            <a:off x="-396552" y="1052736"/>
            <a:ext cx="7039106" cy="26161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y-GB" sz="1100" b="0" i="0" u="none" strike="noStrike" cap="none" normalizeH="0" baseline="0" dirty="0" smtClean="0">
                <a:ln>
                  <a:noFill/>
                </a:ln>
                <a:solidFill>
                  <a:schemeClr val="tx1"/>
                </a:solidFill>
                <a:effectLst/>
                <a:latin typeface="Tahoma" pitchFamily="34" charset="0"/>
                <a:ea typeface="Calibri" pitchFamily="34" charset="0"/>
                <a:cs typeface="Tahoma" pitchFamily="34" charset="0"/>
              </a:rPr>
              <a:t>			Trevor Rickard http://www.geograph.org.uk/photo/461239         </a:t>
            </a:r>
            <a:endParaRPr kumimoji="0" lang="cy-GB" sz="1800" b="0" i="0" u="none" strike="noStrike" cap="none" normalizeH="0" baseline="0" dirty="0" smtClean="0">
              <a:ln>
                <a:noFill/>
              </a:ln>
              <a:solidFill>
                <a:schemeClr val="tx1"/>
              </a:solidFill>
              <a:effectLst/>
              <a:latin typeface="Arial" pitchFamily="34" charset="0"/>
              <a:cs typeface="Arial" pitchFamily="34" charset="0"/>
            </a:endParaRPr>
          </a:p>
        </p:txBody>
      </p:sp>
      <p:pic>
        <p:nvPicPr>
          <p:cNvPr id="33793" name="Picture 28" descr="The Boathouse"/>
          <p:cNvPicPr>
            <a:picLocks noChangeAspect="1" noChangeArrowheads="1"/>
          </p:cNvPicPr>
          <p:nvPr/>
        </p:nvPicPr>
        <p:blipFill>
          <a:blip r:embed="rId2" cstate="print"/>
          <a:srcRect/>
          <a:stretch>
            <a:fillRect/>
          </a:stretch>
        </p:blipFill>
        <p:spPr bwMode="auto">
          <a:xfrm>
            <a:off x="1763688" y="1484784"/>
            <a:ext cx="5328592" cy="3744416"/>
          </a:xfrm>
          <a:prstGeom prst="rect">
            <a:avLst/>
          </a:prstGeom>
          <a:noFill/>
        </p:spPr>
      </p:pic>
      <p:sp>
        <p:nvSpPr>
          <p:cNvPr id="33795" name="Rectangle 3"/>
          <p:cNvSpPr>
            <a:spLocks noChangeArrowheads="1"/>
          </p:cNvSpPr>
          <p:nvPr/>
        </p:nvSpPr>
        <p:spPr bwMode="auto">
          <a:xfrm>
            <a:off x="467544" y="5313982"/>
            <a:ext cx="8208912" cy="92333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y-GB" b="0" i="0" u="none" strike="noStrike" cap="none" normalizeH="0" baseline="0" dirty="0" smtClean="0">
                <a:ln>
                  <a:noFill/>
                </a:ln>
                <a:solidFill>
                  <a:schemeClr val="tx1"/>
                </a:solidFill>
                <a:effectLst/>
                <a:latin typeface="Tahoma" pitchFamily="34" charset="0"/>
                <a:ea typeface="Calibri" pitchFamily="34" charset="0"/>
                <a:cs typeface="Tahoma" pitchFamily="34" charset="0"/>
              </a:rPr>
              <a:t>The Boat House itself seems to hover above the water, looking out over the changing, moving sands, offering a place of calm and inspiration in the midst of his turbulent married life.</a:t>
            </a:r>
            <a:endParaRPr kumimoji="0" lang="cy-GB"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ChangeArrowheads="1"/>
          </p:cNvSpPr>
          <p:nvPr/>
        </p:nvSpPr>
        <p:spPr bwMode="auto">
          <a:xfrm>
            <a:off x="755576" y="1019343"/>
            <a:ext cx="7776864" cy="92333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R="0" lvl="0" algn="l" defTabSz="914400" rtl="0" eaLnBrk="1" fontAlgn="base" latinLnBrk="0" hangingPunct="1">
              <a:lnSpc>
                <a:spcPct val="100000"/>
              </a:lnSpc>
              <a:spcBef>
                <a:spcPct val="0"/>
              </a:spcBef>
              <a:spcAft>
                <a:spcPct val="0"/>
              </a:spcAft>
              <a:buClrTx/>
              <a:buSzTx/>
              <a:buFontTx/>
              <a:buNone/>
              <a:tabLst/>
            </a:pPr>
            <a:r>
              <a:rPr kumimoji="0" lang="cy-GB" b="0" i="0" u="none" strike="noStrike" cap="none" normalizeH="0" baseline="0" dirty="0" smtClean="0">
                <a:ln>
                  <a:noFill/>
                </a:ln>
                <a:solidFill>
                  <a:schemeClr val="tx1"/>
                </a:solidFill>
                <a:effectLst/>
                <a:latin typeface="Tahoma" pitchFamily="34" charset="0"/>
                <a:ea typeface="Calibri" pitchFamily="34" charset="0"/>
                <a:cs typeface="Tahoma" pitchFamily="34" charset="0"/>
              </a:rPr>
              <a:t>The writing shed was the garage which stands on the lane above the Boat House...a wooden shed, which seems to balance on the cliff top, precarious and safe at the same time</a:t>
            </a:r>
            <a:r>
              <a:rPr kumimoji="0" lang="cy-GB" b="0" i="0" u="none" strike="noStrike" cap="none" normalizeH="0" baseline="0" dirty="0" smtClean="0">
                <a:ln>
                  <a:noFill/>
                </a:ln>
                <a:solidFill>
                  <a:schemeClr val="tx1"/>
                </a:solidFill>
                <a:effectLst/>
                <a:latin typeface="Tahoma" pitchFamily="34" charset="0"/>
                <a:ea typeface="Calibri" pitchFamily="34" charset="0"/>
                <a:cs typeface="Tahoma" pitchFamily="34" charset="0"/>
              </a:rPr>
              <a:t>.</a:t>
            </a:r>
            <a:endParaRPr kumimoji="0" lang="en-GB" b="0" i="0" u="none" strike="noStrike" cap="none" normalizeH="0" baseline="0" dirty="0" smtClean="0">
              <a:ln>
                <a:noFill/>
              </a:ln>
              <a:solidFill>
                <a:schemeClr val="tx1"/>
              </a:solidFill>
              <a:effectLst/>
              <a:latin typeface="Arial" pitchFamily="34" charset="0"/>
              <a:cs typeface="Arial" pitchFamily="34" charset="0"/>
            </a:endParaRPr>
          </a:p>
        </p:txBody>
      </p:sp>
      <p:pic>
        <p:nvPicPr>
          <p:cNvPr id="34817" name="Picture 16" descr="Garage of Dylan Thomas's boathouse"/>
          <p:cNvPicPr>
            <a:picLocks noChangeAspect="1" noChangeArrowheads="1"/>
          </p:cNvPicPr>
          <p:nvPr/>
        </p:nvPicPr>
        <p:blipFill>
          <a:blip r:embed="rId2" cstate="print"/>
          <a:srcRect/>
          <a:stretch>
            <a:fillRect/>
          </a:stretch>
        </p:blipFill>
        <p:spPr bwMode="auto">
          <a:xfrm>
            <a:off x="2374094" y="2132856"/>
            <a:ext cx="4286138" cy="3816424"/>
          </a:xfrm>
          <a:prstGeom prst="rect">
            <a:avLst/>
          </a:prstGeom>
          <a:noFill/>
        </p:spPr>
      </p:pic>
      <p:sp>
        <p:nvSpPr>
          <p:cNvPr id="34819" name="Rectangle 3"/>
          <p:cNvSpPr>
            <a:spLocks noChangeArrowheads="1"/>
          </p:cNvSpPr>
          <p:nvPr/>
        </p:nvSpPr>
        <p:spPr bwMode="auto">
          <a:xfrm>
            <a:off x="467544" y="5949280"/>
            <a:ext cx="7668344" cy="40011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cy-GB" sz="1000" b="0" i="0" u="none" strike="noStrike" cap="none" normalizeH="0" baseline="0" dirty="0" smtClean="0">
              <a:ln>
                <a:noFill/>
              </a:ln>
              <a:solidFill>
                <a:schemeClr val="tx1"/>
              </a:solidFill>
              <a:effectLst/>
              <a:latin typeface="Tahoma" pitchFamily="34" charset="0"/>
              <a:ea typeface="Calibri" pitchFamily="34" charset="0"/>
              <a:cs typeface="Tahoma" pitchFamily="34" charset="0"/>
            </a:endParaRPr>
          </a:p>
          <a:p>
            <a:pPr lvl="5" fontAlgn="base">
              <a:spcBef>
                <a:spcPct val="0"/>
              </a:spcBef>
              <a:spcAft>
                <a:spcPct val="0"/>
              </a:spcAft>
            </a:pPr>
            <a:r>
              <a:rPr kumimoji="0" lang="cy-GB" sz="1000" b="0" i="0" u="none" strike="noStrike" cap="none" normalizeH="0" baseline="0" dirty="0" smtClean="0">
                <a:ln>
                  <a:noFill/>
                </a:ln>
                <a:solidFill>
                  <a:schemeClr val="tx1"/>
                </a:solidFill>
                <a:effectLst/>
                <a:latin typeface="Tahoma" pitchFamily="34" charset="0"/>
                <a:ea typeface="Calibri" pitchFamily="34" charset="0"/>
                <a:cs typeface="Tahoma" pitchFamily="34" charset="0"/>
              </a:rPr>
              <a:t>Gareth </a:t>
            </a:r>
            <a:r>
              <a:rPr kumimoji="0" lang="cy-GB" sz="1000" b="0" i="0" u="none" strike="noStrike" cap="none" normalizeH="0" baseline="0" dirty="0" smtClean="0">
                <a:ln>
                  <a:noFill/>
                </a:ln>
                <a:solidFill>
                  <a:schemeClr val="tx1"/>
                </a:solidFill>
                <a:effectLst/>
                <a:latin typeface="Tahoma" pitchFamily="34" charset="0"/>
                <a:ea typeface="Calibri" pitchFamily="34" charset="0"/>
                <a:cs typeface="Tahoma" pitchFamily="34" charset="0"/>
              </a:rPr>
              <a:t>James   </a:t>
            </a:r>
            <a:r>
              <a:rPr kumimoji="0" lang="cy-GB" sz="1000" b="0" i="0" u="none" strike="noStrike" cap="none" normalizeH="0" baseline="0" dirty="0" smtClean="0">
                <a:ln>
                  <a:noFill/>
                </a:ln>
                <a:solidFill>
                  <a:schemeClr val="tx1"/>
                </a:solidFill>
                <a:effectLst/>
                <a:latin typeface="Tahoma" pitchFamily="34" charset="0"/>
                <a:ea typeface="Calibri" pitchFamily="34" charset="0"/>
                <a:cs typeface="Tahoma" pitchFamily="34" charset="0"/>
                <a:hlinkClick r:id="rId3"/>
              </a:rPr>
              <a:t>http://www.geograph.org.uk/photo/2056773</a:t>
            </a:r>
            <a:endParaRPr kumimoji="0" lang="cy-GB" sz="10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theme/theme1.xml><?xml version="1.0" encoding="utf-8"?>
<a:theme xmlns:a="http://schemas.openxmlformats.org/drawingml/2006/main" name="DYLANTEST">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DYLANTEST.thmx</Template>
  <TotalTime>94</TotalTime>
  <Words>298</Words>
  <Application>Microsoft Macintosh PowerPoint</Application>
  <PresentationFormat>On-screen Show (4:3)</PresentationFormat>
  <Paragraphs>147</Paragraphs>
  <Slides>12</Slides>
  <Notes>1</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DYLANTEST</vt:lpstr>
      <vt:lpstr>ACKNOWLEDGEMENT</vt:lpstr>
      <vt:lpstr>CREATIVE SPACES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ACKNOWLEDGEMENT</dc:title>
  <dc:creator>Ymwelydd</dc:creator>
  <cp:lastModifiedBy>Matt Barry</cp:lastModifiedBy>
  <cp:revision>10</cp:revision>
  <dcterms:created xsi:type="dcterms:W3CDTF">2014-05-30T11:33:11Z</dcterms:created>
  <dcterms:modified xsi:type="dcterms:W3CDTF">2014-07-08T15:21:11Z</dcterms:modified>
</cp:coreProperties>
</file>